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2" r:id="rId1"/>
  </p:sldMasterIdLst>
  <p:notesMasterIdLst>
    <p:notesMasterId r:id="rId15"/>
  </p:notesMasterIdLst>
  <p:sldIdLst>
    <p:sldId id="349" r:id="rId2"/>
    <p:sldId id="351" r:id="rId3"/>
    <p:sldId id="355" r:id="rId4"/>
    <p:sldId id="357" r:id="rId5"/>
    <p:sldId id="356" r:id="rId6"/>
    <p:sldId id="358" r:id="rId7"/>
    <p:sldId id="361" r:id="rId8"/>
    <p:sldId id="362" r:id="rId9"/>
    <p:sldId id="365" r:id="rId10"/>
    <p:sldId id="366" r:id="rId11"/>
    <p:sldId id="359" r:id="rId12"/>
    <p:sldId id="363" r:id="rId13"/>
    <p:sldId id="364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603E68-E745-409B-B302-2D4036B5437B}">
  <a:tblStyle styleId="{35603E68-E745-409B-B302-2D4036B543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C27CD4A-EFC4-4818-A0F4-4FA46400F0AC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CA2FAC-19CD-4B91-8F96-54304DB55CF4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E0A88D3-900F-4508-B7C5-D0A15048A3E0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78C8902-84DC-40C9-ACC6-7D9780CD48D8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5A7C2AA-EC91-4955-9B63-1633C42462FB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>
      <p:cViewPr varScale="1">
        <p:scale>
          <a:sx n="108" d="100"/>
          <a:sy n="108" d="100"/>
        </p:scale>
        <p:origin x="739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gc6a01074ef_0_20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9" name="Google Shape;2319;gc6a01074ef_0_20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gc6a01074ef_0_18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8" name="Google Shape;1928;gc6a01074ef_0_18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title"/>
          </p:nvPr>
        </p:nvSpPr>
        <p:spPr>
          <a:xfrm>
            <a:off x="4184875" y="1473300"/>
            <a:ext cx="4245900" cy="21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C699CB88-5E1A-4FAC-892A-60949ACB1F6F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utobaiasprie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utobaiasprie.r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4vXoAfdc0L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p103"/>
          <p:cNvSpPr txBox="1">
            <a:spLocks noGrp="1"/>
          </p:cNvSpPr>
          <p:nvPr>
            <p:ph type="title"/>
          </p:nvPr>
        </p:nvSpPr>
        <p:spPr>
          <a:xfrm>
            <a:off x="0" y="133350"/>
            <a:ext cx="9144000" cy="21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o-RO" sz="3600" dirty="0">
                <a:solidFill>
                  <a:schemeClr val="accent2">
                    <a:lumMod val="75000"/>
                  </a:schemeClr>
                </a:solidFill>
                <a:latin typeface="Nyala" pitchFamily="2" charset="0"/>
              </a:rPr>
              <a:t>Liceul Tehnologic de Transporturi Auto</a:t>
            </a:r>
            <a:br>
              <a:rPr lang="ro-RO" sz="3600" dirty="0">
                <a:solidFill>
                  <a:schemeClr val="accent2">
                    <a:lumMod val="75000"/>
                  </a:schemeClr>
                </a:solidFill>
                <a:latin typeface="Nyala" pitchFamily="2" charset="0"/>
              </a:rPr>
            </a:br>
            <a:r>
              <a:rPr lang="ro-RO" sz="3600" dirty="0">
                <a:solidFill>
                  <a:schemeClr val="accent2">
                    <a:lumMod val="75000"/>
                  </a:schemeClr>
                </a:solidFill>
                <a:latin typeface="Nyala" pitchFamily="2" charset="0"/>
              </a:rPr>
              <a:t>Baia Sprie</a:t>
            </a:r>
            <a:br>
              <a:rPr lang="ro-RO" sz="4800" dirty="0">
                <a:latin typeface="Nyala" pitchFamily="2" charset="0"/>
              </a:rPr>
            </a:br>
            <a:r>
              <a:rPr lang="ro-RO" sz="4800" dirty="0">
                <a:solidFill>
                  <a:schemeClr val="bg2">
                    <a:lumMod val="75000"/>
                  </a:schemeClr>
                </a:solidFill>
                <a:latin typeface="Nyala" pitchFamily="2" charset="0"/>
              </a:rPr>
              <a:t>OFERTA EDUCAȚIONALĂ</a:t>
            </a:r>
            <a:br>
              <a:rPr lang="ro-RO" sz="4800" dirty="0">
                <a:solidFill>
                  <a:schemeClr val="bg2">
                    <a:lumMod val="75000"/>
                  </a:schemeClr>
                </a:solidFill>
                <a:latin typeface="Nyala" pitchFamily="2" charset="0"/>
              </a:rPr>
            </a:br>
            <a:r>
              <a:rPr lang="ro-RO" sz="4800" dirty="0">
                <a:solidFill>
                  <a:schemeClr val="bg2">
                    <a:lumMod val="75000"/>
                  </a:schemeClr>
                </a:solidFill>
                <a:latin typeface="Nyala" pitchFamily="2" charset="0"/>
              </a:rPr>
              <a:t>An școlar 2024-2025</a:t>
            </a:r>
            <a:br>
              <a:rPr lang="ro-RO" sz="3600" dirty="0">
                <a:solidFill>
                  <a:schemeClr val="bg2">
                    <a:lumMod val="75000"/>
                  </a:schemeClr>
                </a:solidFill>
                <a:latin typeface="Nyala" pitchFamily="2" charset="0"/>
              </a:rPr>
            </a:br>
            <a:br>
              <a:rPr lang="ro-RO" dirty="0">
                <a:solidFill>
                  <a:schemeClr val="accent2">
                    <a:lumMod val="75000"/>
                  </a:schemeClr>
                </a:solidFill>
                <a:latin typeface="Nyala" pitchFamily="2" charset="0"/>
              </a:rPr>
            </a:br>
            <a:endParaRPr dirty="0">
              <a:solidFill>
                <a:schemeClr val="accent2">
                  <a:lumMod val="75000"/>
                </a:schemeClr>
              </a:solidFill>
              <a:latin typeface="Nyala" pitchFamily="2" charset="0"/>
            </a:endParaRPr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4953000" y="3576996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yala" pitchFamily="2" charset="0"/>
                <a:cs typeface="Arial" pitchFamily="34" charset="0"/>
              </a:rPr>
              <a:t>ADRESA: </a:t>
            </a:r>
          </a:p>
          <a:p>
            <a:pPr lvl="0" indent="228600" algn="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o-RO" dirty="0"/>
              <a:t>Maramureș, </a:t>
            </a:r>
            <a:r>
              <a:rPr lang="it-IT" dirty="0"/>
              <a:t>Baia Sprie, Aleea Minerilor, nr. 1</a:t>
            </a:r>
            <a:r>
              <a:rPr lang="ro-RO" dirty="0"/>
              <a:t>A</a:t>
            </a:r>
          </a:p>
          <a:p>
            <a:pPr lvl="0" indent="228600" algn="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Tel: +40 262 262355, Mobil: +40 787 851 059 </a:t>
            </a:r>
            <a:endParaRPr lang="ro-RO" dirty="0"/>
          </a:p>
          <a:p>
            <a:pPr lvl="0" indent="228600" algn="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Email: </a:t>
            </a:r>
            <a:r>
              <a:rPr lang="en-US" dirty="0">
                <a:hlinkClick r:id="rId3"/>
              </a:rPr>
              <a:t>autobaiasprie@gmail.com</a:t>
            </a:r>
            <a:endParaRPr lang="en-US" dirty="0"/>
          </a:p>
          <a:p>
            <a:pPr lvl="0" indent="228600" algn="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Web: </a:t>
            </a:r>
            <a:r>
              <a:rPr lang="en-US" dirty="0">
                <a:hlinkClick r:id="rId4"/>
              </a:rPr>
              <a:t>www.autobaiasprie.ro</a:t>
            </a:r>
            <a:endParaRPr lang="en-US" dirty="0"/>
          </a:p>
          <a:p>
            <a:pPr lvl="0" indent="228600" algn="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dirty="0"/>
              <a:t> </a:t>
            </a:r>
            <a:endParaRPr kumimoji="0" lang="ro-RO" b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yala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D32D20-B445-481E-9514-5192BE520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33350"/>
            <a:ext cx="3657600" cy="969484"/>
          </a:xfrm>
          <a:prstGeom prst="rect">
            <a:avLst/>
          </a:prstGeom>
        </p:spPr>
      </p:pic>
      <p:pic>
        <p:nvPicPr>
          <p:cNvPr id="3" name="Picture 2" descr="1110b059-e60e-4c10-bceb-a445a5966cb3.jpg">
            <a:extLst>
              <a:ext uri="{FF2B5EF4-FFF2-40B4-BE49-F238E27FC236}">
                <a16:creationId xmlns:a16="http://schemas.microsoft.com/office/drawing/2014/main" id="{E0BA2B6D-03FB-4533-AEBA-DF037F548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97" y="2724150"/>
            <a:ext cx="4010286" cy="2362200"/>
          </a:xfrm>
          <a:prstGeom prst="rect">
            <a:avLst/>
          </a:prstGeom>
        </p:spPr>
      </p:pic>
      <p:pic>
        <p:nvPicPr>
          <p:cNvPr id="4" name="Picture 3" descr="GRZ_4616.JPG">
            <a:extLst>
              <a:ext uri="{FF2B5EF4-FFF2-40B4-BE49-F238E27FC236}">
                <a16:creationId xmlns:a16="http://schemas.microsoft.com/office/drawing/2014/main" id="{C0C9630F-9EC5-42F4-9A2F-9EC317AE3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352550"/>
            <a:ext cx="4572002" cy="3048000"/>
          </a:xfrm>
          <a:prstGeom prst="rect">
            <a:avLst/>
          </a:prstGeom>
        </p:spPr>
      </p:pic>
      <p:pic>
        <p:nvPicPr>
          <p:cNvPr id="5" name="Picture 4" descr="GRZ_4561.JPG">
            <a:extLst>
              <a:ext uri="{FF2B5EF4-FFF2-40B4-BE49-F238E27FC236}">
                <a16:creationId xmlns:a16="http://schemas.microsoft.com/office/drawing/2014/main" id="{F4062182-8EB0-4F43-8264-B11330CB9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97" y="133350"/>
            <a:ext cx="401028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7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99805"/>
            <a:ext cx="777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Nyala" panose="02000504070300020003" pitchFamily="2" charset="0"/>
              </a:rPr>
              <a:t>C</a:t>
            </a:r>
            <a:r>
              <a:rPr lang="ro-RO" sz="2000" dirty="0">
                <a:latin typeface="Nyala" panose="02000504070300020003" pitchFamily="2" charset="0"/>
              </a:rPr>
              <a:t>â</a:t>
            </a:r>
            <a:r>
              <a:rPr lang="en-US" sz="2000" dirty="0" err="1">
                <a:latin typeface="Nyala" panose="02000504070300020003" pitchFamily="2" charset="0"/>
              </a:rPr>
              <a:t>nd</a:t>
            </a:r>
            <a:r>
              <a:rPr lang="en-US" sz="2000" dirty="0">
                <a:latin typeface="Nyala" panose="02000504070300020003" pitchFamily="2" charset="0"/>
              </a:rPr>
              <a:t> vine </a:t>
            </a:r>
            <a:r>
              <a:rPr lang="en-US" sz="2000" dirty="0" err="1">
                <a:latin typeface="Nyala" panose="02000504070300020003" pitchFamily="2" charset="0"/>
              </a:rPr>
              <a:t>vorba</a:t>
            </a:r>
            <a:r>
              <a:rPr lang="en-US" sz="2000" dirty="0">
                <a:latin typeface="Nyala" panose="02000504070300020003" pitchFamily="2" charset="0"/>
              </a:rPr>
              <a:t> de </a:t>
            </a:r>
            <a:r>
              <a:rPr lang="en-US" sz="2000" dirty="0" err="1">
                <a:latin typeface="Nyala" panose="02000504070300020003" pitchFamily="2" charset="0"/>
              </a:rPr>
              <a:t>extrudarea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profilelor</a:t>
            </a:r>
            <a:r>
              <a:rPr lang="en-US" sz="2000" dirty="0">
                <a:latin typeface="Nyala" panose="02000504070300020003" pitchFamily="2" charset="0"/>
              </a:rPr>
              <a:t> din </a:t>
            </a:r>
            <a:r>
              <a:rPr lang="en-US" sz="2000" dirty="0" err="1">
                <a:latin typeface="Nyala" panose="02000504070300020003" pitchFamily="2" charset="0"/>
              </a:rPr>
              <a:t>aluminiu</a:t>
            </a:r>
            <a:r>
              <a:rPr lang="en-US" sz="2000" dirty="0">
                <a:latin typeface="Nyala" panose="02000504070300020003" pitchFamily="2" charset="0"/>
              </a:rPr>
              <a:t>, nu exist</a:t>
            </a:r>
            <a:r>
              <a:rPr lang="ro-RO" sz="2000" dirty="0">
                <a:latin typeface="Nyala" panose="02000504070300020003" pitchFamily="2" charset="0"/>
              </a:rPr>
              <a:t>ă</a:t>
            </a:r>
            <a:r>
              <a:rPr lang="en-US" sz="2000" dirty="0">
                <a:latin typeface="Nyala" panose="02000504070300020003" pitchFamily="2" charset="0"/>
              </a:rPr>
              <a:t> o </a:t>
            </a:r>
            <a:r>
              <a:rPr lang="en-US" sz="2000" dirty="0" err="1">
                <a:latin typeface="Nyala" panose="02000504070300020003" pitchFamily="2" charset="0"/>
              </a:rPr>
              <a:t>surs</a:t>
            </a:r>
            <a:r>
              <a:rPr lang="ro-RO" sz="2000" dirty="0">
                <a:latin typeface="Nyala" panose="02000504070300020003" pitchFamily="2" charset="0"/>
              </a:rPr>
              <a:t>ă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mai</a:t>
            </a:r>
            <a:r>
              <a:rPr lang="en-US" sz="2000" dirty="0">
                <a:latin typeface="Nyala" panose="02000504070300020003" pitchFamily="2" charset="0"/>
              </a:rPr>
              <a:t> mare </a:t>
            </a:r>
            <a:r>
              <a:rPr lang="ro-RO" sz="2000" dirty="0">
                <a:latin typeface="Nyala" panose="02000504070300020003" pitchFamily="2" charset="0"/>
              </a:rPr>
              <a:t>ș</a:t>
            </a:r>
            <a:r>
              <a:rPr lang="en-US" sz="2000" dirty="0" err="1">
                <a:latin typeface="Nyala" panose="02000504070300020003" pitchFamily="2" charset="0"/>
              </a:rPr>
              <a:t>i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mai</a:t>
            </a:r>
            <a:r>
              <a:rPr lang="en-US" sz="2000" dirty="0">
                <a:latin typeface="Nyala" panose="02000504070300020003" pitchFamily="2" charset="0"/>
              </a:rPr>
              <a:t> important</a:t>
            </a:r>
            <a:r>
              <a:rPr lang="ro-RO" sz="2000" dirty="0">
                <a:latin typeface="Nyala" panose="02000504070300020003" pitchFamily="2" charset="0"/>
              </a:rPr>
              <a:t>ă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dec</a:t>
            </a:r>
            <a:r>
              <a:rPr lang="ro-RO" sz="2000" dirty="0">
                <a:latin typeface="Nyala" panose="02000504070300020003" pitchFamily="2" charset="0"/>
              </a:rPr>
              <a:t>â</a:t>
            </a:r>
            <a:r>
              <a:rPr lang="en-US" sz="2000" dirty="0">
                <a:latin typeface="Nyala" panose="02000504070300020003" pitchFamily="2" charset="0"/>
              </a:rPr>
              <a:t>t </a:t>
            </a:r>
            <a:r>
              <a:rPr lang="en-US" sz="2000" b="1" dirty="0">
                <a:latin typeface="Nyala" panose="02000504070300020003" pitchFamily="2" charset="0"/>
              </a:rPr>
              <a:t>Universal Alloy Corporation Europe</a:t>
            </a:r>
            <a:r>
              <a:rPr lang="en-US" sz="2000" dirty="0">
                <a:latin typeface="Nyala" panose="02000504070300020003" pitchFamily="2" charset="0"/>
              </a:rPr>
              <a:t>.</a:t>
            </a:r>
            <a:endParaRPr lang="ro-RO" sz="2000" dirty="0">
              <a:latin typeface="Nyala" panose="02000504070300020003" pitchFamily="2" charset="0"/>
            </a:endParaRPr>
          </a:p>
          <a:p>
            <a:pPr algn="just"/>
            <a:endParaRPr lang="ro-RO" sz="2000" dirty="0">
              <a:latin typeface="Nyala" panose="02000504070300020003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Nyala" panose="02000504070300020003" pitchFamily="2" charset="0"/>
              </a:rPr>
              <a:t>Sunt </a:t>
            </a:r>
            <a:r>
              <a:rPr lang="en-US" sz="2000" dirty="0" err="1">
                <a:latin typeface="Nyala" panose="02000504070300020003" pitchFamily="2" charset="0"/>
              </a:rPr>
              <a:t>cunoscu</a:t>
            </a:r>
            <a:r>
              <a:rPr lang="ro-RO" sz="2000" dirty="0">
                <a:latin typeface="Nyala" panose="02000504070300020003" pitchFamily="2" charset="0"/>
              </a:rPr>
              <a:t>ț</a:t>
            </a:r>
            <a:r>
              <a:rPr lang="en-US" sz="2000" dirty="0" err="1">
                <a:latin typeface="Nyala" panose="02000504070300020003" pitchFamily="2" charset="0"/>
              </a:rPr>
              <a:t>i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pe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ro-RO" sz="2000" dirty="0">
                <a:latin typeface="Nyala" panose="02000504070300020003" pitchFamily="2" charset="0"/>
              </a:rPr>
              <a:t>î</a:t>
            </a:r>
            <a:r>
              <a:rPr lang="en-US" sz="2000" dirty="0" err="1">
                <a:latin typeface="Nyala" panose="02000504070300020003" pitchFamily="2" charset="0"/>
              </a:rPr>
              <a:t>ntregul</a:t>
            </a:r>
            <a:r>
              <a:rPr lang="en-US" sz="2000" dirty="0">
                <a:latin typeface="Nyala" panose="02000504070300020003" pitchFamily="2" charset="0"/>
              </a:rPr>
              <a:t> glob </a:t>
            </a:r>
            <a:r>
              <a:rPr lang="en-US" sz="2000" dirty="0" err="1">
                <a:latin typeface="Nyala" panose="02000504070300020003" pitchFamily="2" charset="0"/>
              </a:rPr>
              <a:t>pentru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profilele</a:t>
            </a:r>
            <a:r>
              <a:rPr lang="en-US" sz="2000" dirty="0">
                <a:latin typeface="Nyala" panose="02000504070300020003" pitchFamily="2" charset="0"/>
              </a:rPr>
              <a:t> din </a:t>
            </a:r>
            <a:r>
              <a:rPr lang="en-US" sz="2000" dirty="0" err="1">
                <a:latin typeface="Nyala" panose="02000504070300020003" pitchFamily="2" charset="0"/>
              </a:rPr>
              <a:t>aluminiu</a:t>
            </a:r>
            <a:r>
              <a:rPr lang="en-US" sz="2000" dirty="0">
                <a:latin typeface="Nyala" panose="02000504070300020003" pitchFamily="2" charset="0"/>
              </a:rPr>
              <a:t> de mare </a:t>
            </a:r>
            <a:r>
              <a:rPr lang="en-US" sz="2000" dirty="0" err="1">
                <a:latin typeface="Nyala" panose="02000504070300020003" pitchFamily="2" charset="0"/>
              </a:rPr>
              <a:t>rezisten</a:t>
            </a:r>
            <a:r>
              <a:rPr lang="ro-RO" sz="2000" dirty="0">
                <a:latin typeface="Nyala" panose="02000504070300020003" pitchFamily="2" charset="0"/>
              </a:rPr>
              <a:t>ță</a:t>
            </a:r>
            <a:r>
              <a:rPr lang="en-US" sz="2000" dirty="0">
                <a:latin typeface="Nyala" panose="02000504070300020003" pitchFamily="2" charset="0"/>
              </a:rPr>
              <a:t>, cu </a:t>
            </a:r>
            <a:r>
              <a:rPr lang="en-US" sz="2000" dirty="0" err="1">
                <a:latin typeface="Nyala" panose="02000504070300020003" pitchFamily="2" charset="0"/>
              </a:rPr>
              <a:t>cele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mai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mici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toleran</a:t>
            </a:r>
            <a:r>
              <a:rPr lang="ro-RO" sz="2000" dirty="0">
                <a:latin typeface="Nyala" panose="02000504070300020003" pitchFamily="2" charset="0"/>
              </a:rPr>
              <a:t>ț</a:t>
            </a:r>
            <a:r>
              <a:rPr lang="en-US" sz="2000" dirty="0">
                <a:latin typeface="Nyala" panose="02000504070300020003" pitchFamily="2" charset="0"/>
              </a:rPr>
              <a:t>e </a:t>
            </a:r>
            <a:r>
              <a:rPr lang="en-US" sz="2000" dirty="0" err="1">
                <a:latin typeface="Nyala" panose="02000504070300020003" pitchFamily="2" charset="0"/>
              </a:rPr>
              <a:t>dimensionale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posibile</a:t>
            </a:r>
            <a:r>
              <a:rPr lang="en-US" sz="2000" dirty="0">
                <a:latin typeface="Nyala" panose="02000504070300020003" pitchFamily="2" charset="0"/>
              </a:rPr>
              <a:t>. </a:t>
            </a:r>
            <a:r>
              <a:rPr lang="en-US" sz="2000" dirty="0" err="1">
                <a:latin typeface="Nyala" panose="02000504070300020003" pitchFamily="2" charset="0"/>
              </a:rPr>
              <a:t>Clien</a:t>
            </a:r>
            <a:r>
              <a:rPr lang="ro-RO" sz="2000" dirty="0">
                <a:latin typeface="Nyala" panose="02000504070300020003" pitchFamily="2" charset="0"/>
              </a:rPr>
              <a:t>ț</a:t>
            </a:r>
            <a:r>
              <a:rPr lang="en-US" sz="2000" dirty="0">
                <a:latin typeface="Nyala" panose="02000504070300020003" pitchFamily="2" charset="0"/>
              </a:rPr>
              <a:t>ii </a:t>
            </a:r>
            <a:r>
              <a:rPr lang="ro-RO" sz="2000" dirty="0">
                <a:latin typeface="Nyala" panose="02000504070300020003" pitchFamily="2" charset="0"/>
              </a:rPr>
              <a:t>lor</a:t>
            </a:r>
            <a:r>
              <a:rPr lang="en-US" sz="2000" dirty="0">
                <a:latin typeface="Nyala" panose="02000504070300020003" pitchFamily="2" charset="0"/>
              </a:rPr>
              <a:t> au </a:t>
            </a:r>
            <a:r>
              <a:rPr lang="ro-RO" sz="2000" dirty="0">
                <a:latin typeface="Nyala" panose="02000504070300020003" pitchFamily="2" charset="0"/>
              </a:rPr>
              <a:t>î</a:t>
            </a:r>
            <a:r>
              <a:rPr lang="en-US" sz="2000" dirty="0" err="1">
                <a:latin typeface="Nyala" panose="02000504070300020003" pitchFamily="2" charset="0"/>
              </a:rPr>
              <a:t>ncredere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ro-RO" sz="2000" dirty="0">
                <a:latin typeface="Nyala" panose="02000504070300020003" pitchFamily="2" charset="0"/>
              </a:rPr>
              <a:t>î</a:t>
            </a:r>
            <a:r>
              <a:rPr lang="en-US" sz="2000" dirty="0">
                <a:latin typeface="Nyala" panose="02000504070300020003" pitchFamily="2" charset="0"/>
              </a:rPr>
              <a:t>n </a:t>
            </a:r>
            <a:r>
              <a:rPr lang="ro-RO" sz="2000" dirty="0">
                <a:latin typeface="Nyala" panose="02000504070300020003" pitchFamily="2" charset="0"/>
              </a:rPr>
              <a:t>ei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ro-RO" sz="2000" dirty="0">
                <a:latin typeface="Nyala" panose="02000504070300020003" pitchFamily="2" charset="0"/>
              </a:rPr>
              <a:t>ș</a:t>
            </a:r>
            <a:r>
              <a:rPr lang="en-US" sz="2000" dirty="0" err="1">
                <a:latin typeface="Nyala" panose="02000504070300020003" pitchFamily="2" charset="0"/>
              </a:rPr>
              <a:t>i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pentru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prelucrarea</a:t>
            </a:r>
            <a:r>
              <a:rPr lang="en-US" sz="2000" dirty="0">
                <a:latin typeface="Nyala" panose="02000504070300020003" pitchFamily="2" charset="0"/>
              </a:rPr>
              <a:t> de mare </a:t>
            </a:r>
            <a:r>
              <a:rPr lang="en-US" sz="2000" dirty="0" err="1">
                <a:latin typeface="Nyala" panose="02000504070300020003" pitchFamily="2" charset="0"/>
              </a:rPr>
              <a:t>precizie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si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asamblarea</a:t>
            </a:r>
            <a:r>
              <a:rPr lang="en-US" sz="2000" dirty="0">
                <a:latin typeface="Nyala" panose="02000504070300020003" pitchFamily="2" charset="0"/>
              </a:rPr>
              <a:t> de </a:t>
            </a:r>
            <a:r>
              <a:rPr lang="ro-RO" sz="2000" dirty="0">
                <a:latin typeface="Nyala" panose="02000504070300020003" pitchFamily="2" charset="0"/>
              </a:rPr>
              <a:t>î</a:t>
            </a:r>
            <a:r>
              <a:rPr lang="en-US" sz="2000" dirty="0" err="1">
                <a:latin typeface="Nyala" panose="02000504070300020003" pitchFamily="2" charset="0"/>
              </a:rPr>
              <a:t>nalt</a:t>
            </a:r>
            <a:r>
              <a:rPr lang="ro-RO" sz="2000" dirty="0">
                <a:latin typeface="Nyala" panose="02000504070300020003" pitchFamily="2" charset="0"/>
              </a:rPr>
              <a:t>ă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calitate</a:t>
            </a:r>
            <a:r>
              <a:rPr lang="en-US" sz="2000" dirty="0">
                <a:latin typeface="Nyala" panose="02000504070300020003" pitchFamily="2" charset="0"/>
              </a:rPr>
              <a:t>. </a:t>
            </a:r>
            <a:r>
              <a:rPr lang="en-US" sz="2000" dirty="0" err="1">
                <a:latin typeface="Nyala" panose="02000504070300020003" pitchFamily="2" charset="0"/>
              </a:rPr>
              <a:t>Pentru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clien</a:t>
            </a:r>
            <a:r>
              <a:rPr lang="ro-RO" sz="2000" dirty="0">
                <a:latin typeface="Nyala" panose="02000504070300020003" pitchFamily="2" charset="0"/>
              </a:rPr>
              <a:t>ț</a:t>
            </a:r>
            <a:r>
              <a:rPr lang="en-US" sz="2000" dirty="0">
                <a:latin typeface="Nyala" panose="02000504070300020003" pitchFamily="2" charset="0"/>
              </a:rPr>
              <a:t>ii </a:t>
            </a:r>
            <a:r>
              <a:rPr lang="ro-RO" sz="2000" dirty="0">
                <a:latin typeface="Nyala" panose="02000504070300020003" pitchFamily="2" charset="0"/>
              </a:rPr>
              <a:t>lor</a:t>
            </a:r>
            <a:r>
              <a:rPr lang="en-US" sz="2000" dirty="0">
                <a:latin typeface="Nyala" panose="02000504070300020003" pitchFamily="2" charset="0"/>
              </a:rPr>
              <a:t> din </a:t>
            </a:r>
            <a:r>
              <a:rPr lang="en-US" sz="2000" dirty="0" err="1">
                <a:latin typeface="Nyala" panose="02000504070300020003" pitchFamily="2" charset="0"/>
              </a:rPr>
              <a:t>industria</a:t>
            </a:r>
            <a:r>
              <a:rPr lang="en-US" sz="2000" dirty="0">
                <a:latin typeface="Nyala" panose="02000504070300020003" pitchFamily="2" charset="0"/>
              </a:rPr>
              <a:t> aeronautic</a:t>
            </a:r>
            <a:r>
              <a:rPr lang="ro-RO" sz="2000" dirty="0">
                <a:latin typeface="Nyala" panose="02000504070300020003" pitchFamily="2" charset="0"/>
              </a:rPr>
              <a:t>ă</a:t>
            </a:r>
            <a:r>
              <a:rPr lang="en-US" sz="2000" dirty="0">
                <a:latin typeface="Nyala" panose="02000504070300020003" pitchFamily="2" charset="0"/>
              </a:rPr>
              <a:t>, </a:t>
            </a:r>
            <a:r>
              <a:rPr lang="en-US" sz="2000" dirty="0" err="1">
                <a:latin typeface="Nyala" panose="02000504070300020003" pitchFamily="2" charset="0"/>
              </a:rPr>
              <a:t>unde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precizia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este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cea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mai</a:t>
            </a:r>
            <a:r>
              <a:rPr lang="en-US" sz="2000" dirty="0">
                <a:latin typeface="Nyala" panose="02000504070300020003" pitchFamily="2" charset="0"/>
              </a:rPr>
              <a:t> important</a:t>
            </a:r>
            <a:r>
              <a:rPr lang="ro-RO" sz="2000" dirty="0">
                <a:latin typeface="Nyala" panose="02000504070300020003" pitchFamily="2" charset="0"/>
              </a:rPr>
              <a:t>ă</a:t>
            </a:r>
            <a:r>
              <a:rPr lang="en-US" sz="2000" dirty="0">
                <a:latin typeface="Nyala" panose="02000504070300020003" pitchFamily="2" charset="0"/>
              </a:rPr>
              <a:t>, ac</a:t>
            </a:r>
            <a:r>
              <a:rPr lang="ro-RO" sz="2000" dirty="0">
                <a:latin typeface="Nyala" panose="02000504070300020003" pitchFamily="2" charset="0"/>
              </a:rPr>
              <a:t>ț</a:t>
            </a:r>
            <a:r>
              <a:rPr lang="en-US" sz="2000" dirty="0">
                <a:latin typeface="Nyala" panose="02000504070300020003" pitchFamily="2" charset="0"/>
              </a:rPr>
              <a:t>ion</a:t>
            </a:r>
            <a:r>
              <a:rPr lang="ro-RO" sz="2000" dirty="0">
                <a:latin typeface="Nyala" panose="02000504070300020003" pitchFamily="2" charset="0"/>
              </a:rPr>
              <a:t>ează</a:t>
            </a:r>
            <a:r>
              <a:rPr lang="en-US" sz="2000" dirty="0">
                <a:latin typeface="Nyala" panose="02000504070300020003" pitchFamily="2" charset="0"/>
              </a:rPr>
              <a:t> ca </a:t>
            </a:r>
            <a:r>
              <a:rPr lang="en-US" sz="2000" dirty="0" err="1">
                <a:latin typeface="Nyala" panose="02000504070300020003" pitchFamily="2" charset="0"/>
              </a:rPr>
              <a:t>produc</a:t>
            </a:r>
            <a:r>
              <a:rPr lang="ro-RO" sz="2000" dirty="0">
                <a:latin typeface="Nyala" panose="02000504070300020003" pitchFamily="2" charset="0"/>
              </a:rPr>
              <a:t>ă</a:t>
            </a:r>
            <a:r>
              <a:rPr lang="en-US" sz="2000" dirty="0">
                <a:latin typeface="Nyala" panose="02000504070300020003" pitchFamily="2" charset="0"/>
              </a:rPr>
              <a:t>tor direct. </a:t>
            </a:r>
            <a:r>
              <a:rPr lang="en-US" sz="2000" dirty="0" err="1">
                <a:latin typeface="Nyala" panose="02000504070300020003" pitchFamily="2" charset="0"/>
              </a:rPr>
              <a:t>Ceea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ce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ro-RO" sz="2000" dirty="0">
                <a:latin typeface="Nyala" panose="02000504070300020003" pitchFamily="2" charset="0"/>
              </a:rPr>
              <a:t>îi</a:t>
            </a:r>
            <a:r>
              <a:rPr lang="en-US" sz="2000" dirty="0">
                <a:latin typeface="Nyala" panose="02000504070300020003" pitchFamily="2" charset="0"/>
              </a:rPr>
              <a:t> face cu </a:t>
            </a:r>
            <a:r>
              <a:rPr lang="en-US" sz="2000" dirty="0" err="1">
                <a:latin typeface="Nyala" panose="02000504070300020003" pitchFamily="2" charset="0"/>
              </a:rPr>
              <a:t>adev</a:t>
            </a:r>
            <a:r>
              <a:rPr lang="ro-RO" sz="2000" dirty="0">
                <a:latin typeface="Nyala" panose="02000504070300020003" pitchFamily="2" charset="0"/>
              </a:rPr>
              <a:t>ă</a:t>
            </a:r>
            <a:r>
              <a:rPr lang="en-US" sz="2000" dirty="0">
                <a:latin typeface="Nyala" panose="02000504070300020003" pitchFamily="2" charset="0"/>
              </a:rPr>
              <a:t>rat </a:t>
            </a:r>
            <a:r>
              <a:rPr lang="en-US" sz="2000" dirty="0" err="1">
                <a:latin typeface="Nyala" panose="02000504070300020003" pitchFamily="2" charset="0"/>
              </a:rPr>
              <a:t>diferi</a:t>
            </a:r>
            <a:r>
              <a:rPr lang="ro-RO" sz="2000" dirty="0">
                <a:latin typeface="Nyala" panose="02000504070300020003" pitchFamily="2" charset="0"/>
              </a:rPr>
              <a:t>ț</a:t>
            </a:r>
            <a:r>
              <a:rPr lang="en-US" sz="2000" dirty="0" err="1">
                <a:latin typeface="Nyala" panose="02000504070300020003" pitchFamily="2" charset="0"/>
              </a:rPr>
              <a:t>i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este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flexibilitatea</a:t>
            </a:r>
            <a:r>
              <a:rPr lang="en-US" sz="2000" dirty="0">
                <a:latin typeface="Nyala" panose="02000504070300020003" pitchFamily="2" charset="0"/>
              </a:rPr>
              <a:t>. </a:t>
            </a:r>
            <a:r>
              <a:rPr lang="en-US" sz="2000" dirty="0" err="1">
                <a:latin typeface="Nyala" panose="02000504070300020003" pitchFamily="2" charset="0"/>
              </a:rPr>
              <a:t>Sunt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peste</a:t>
            </a:r>
            <a:r>
              <a:rPr lang="en-US" sz="2000" dirty="0">
                <a:latin typeface="Nyala" panose="02000504070300020003" pitchFamily="2" charset="0"/>
              </a:rPr>
              <a:t> 2000 de </a:t>
            </a:r>
            <a:r>
              <a:rPr lang="en-US" sz="2000" dirty="0" err="1">
                <a:latin typeface="Nyala" panose="02000504070300020003" pitchFamily="2" charset="0"/>
              </a:rPr>
              <a:t>persoane</a:t>
            </a:r>
            <a:r>
              <a:rPr lang="en-US" sz="2000" dirty="0">
                <a:latin typeface="Nyala" panose="02000504070300020003" pitchFamily="2" charset="0"/>
              </a:rPr>
              <a:t> care se </a:t>
            </a:r>
            <a:r>
              <a:rPr lang="en-US" sz="2000" dirty="0" err="1">
                <a:latin typeface="Nyala" panose="02000504070300020003" pitchFamily="2" charset="0"/>
              </a:rPr>
              <a:t>afl</a:t>
            </a:r>
            <a:r>
              <a:rPr lang="ro-RO" sz="2000" dirty="0">
                <a:latin typeface="Nyala" panose="02000504070300020003" pitchFamily="2" charset="0"/>
              </a:rPr>
              <a:t>ă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structurate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pe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ro-RO" sz="2000" dirty="0">
                <a:latin typeface="Nyala" panose="02000504070300020003" pitchFamily="2" charset="0"/>
              </a:rPr>
              <a:t>î</a:t>
            </a:r>
            <a:r>
              <a:rPr lang="en-US" sz="2000" dirty="0" err="1">
                <a:latin typeface="Nyala" panose="02000504070300020003" pitchFamily="2" charset="0"/>
              </a:rPr>
              <a:t>ntreg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globul</a:t>
            </a:r>
            <a:r>
              <a:rPr lang="en-US" sz="2000" dirty="0">
                <a:latin typeface="Nyala" panose="02000504070300020003" pitchFamily="2" charset="0"/>
              </a:rPr>
              <a:t>, </a:t>
            </a:r>
            <a:r>
              <a:rPr lang="en-US" sz="2000" dirty="0" err="1">
                <a:latin typeface="Nyala" panose="02000504070300020003" pitchFamily="2" charset="0"/>
              </a:rPr>
              <a:t>colabor</a:t>
            </a:r>
            <a:r>
              <a:rPr lang="ro-RO" sz="2000" dirty="0">
                <a:latin typeface="Nyala" panose="02000504070300020003" pitchFamily="2" charset="0"/>
              </a:rPr>
              <a:t>â</a:t>
            </a:r>
            <a:r>
              <a:rPr lang="en-US" sz="2000" dirty="0" err="1">
                <a:latin typeface="Nyala" panose="02000504070300020003" pitchFamily="2" charset="0"/>
              </a:rPr>
              <a:t>nd</a:t>
            </a:r>
            <a:r>
              <a:rPr lang="en-US" sz="2000" dirty="0">
                <a:latin typeface="Nyala" panose="02000504070300020003" pitchFamily="2" charset="0"/>
              </a:rPr>
              <a:t> ca un tot </a:t>
            </a:r>
            <a:r>
              <a:rPr lang="en-US" sz="2000" dirty="0" err="1">
                <a:latin typeface="Nyala" panose="02000504070300020003" pitchFamily="2" charset="0"/>
              </a:rPr>
              <a:t>unitar</a:t>
            </a:r>
            <a:r>
              <a:rPr lang="en-US" sz="2000" dirty="0">
                <a:latin typeface="Nyala" panose="02000504070300020003" pitchFamily="2" charset="0"/>
              </a:rPr>
              <a:t>, </a:t>
            </a:r>
            <a:r>
              <a:rPr lang="ro-RO" sz="2000" dirty="0">
                <a:latin typeface="Nyala" panose="02000504070300020003" pitchFamily="2" charset="0"/>
              </a:rPr>
              <a:t>fă</a:t>
            </a:r>
            <a:r>
              <a:rPr lang="en-US" sz="2000" dirty="0">
                <a:latin typeface="Nyala" panose="02000504070300020003" pitchFamily="2" charset="0"/>
              </a:rPr>
              <a:t>c</a:t>
            </a:r>
            <a:r>
              <a:rPr lang="ro-RO" sz="2000" dirty="0">
                <a:latin typeface="Nyala" panose="02000504070300020003" pitchFamily="2" charset="0"/>
              </a:rPr>
              <a:t>â</a:t>
            </a:r>
            <a:r>
              <a:rPr lang="en-US" sz="2000" dirty="0" err="1">
                <a:latin typeface="Nyala" panose="02000504070300020003" pitchFamily="2" charset="0"/>
              </a:rPr>
              <a:t>nd</a:t>
            </a:r>
            <a:r>
              <a:rPr lang="en-US" sz="2000" dirty="0">
                <a:latin typeface="Nyala" panose="02000504070300020003" pitchFamily="2" charset="0"/>
              </a:rPr>
              <a:t> tot </a:t>
            </a:r>
            <a:r>
              <a:rPr lang="en-US" sz="2000" dirty="0" err="1">
                <a:latin typeface="Nyala" panose="02000504070300020003" pitchFamily="2" charset="0"/>
              </a:rPr>
              <a:t>ceea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ce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este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posibil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pentru</a:t>
            </a:r>
            <a:r>
              <a:rPr lang="en-US" sz="2000" dirty="0">
                <a:latin typeface="Nyala" panose="02000504070300020003" pitchFamily="2" charset="0"/>
              </a:rPr>
              <a:t> a </a:t>
            </a:r>
            <a:r>
              <a:rPr lang="ro-RO" sz="2000" dirty="0">
                <a:latin typeface="Nyala" panose="02000504070300020003" pitchFamily="2" charset="0"/>
              </a:rPr>
              <a:t>î</a:t>
            </a:r>
            <a:r>
              <a:rPr lang="en-US" sz="2000" dirty="0" err="1">
                <a:latin typeface="Nyala" panose="02000504070300020003" pitchFamily="2" charset="0"/>
              </a:rPr>
              <a:t>ndeplini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cererile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clien</a:t>
            </a:r>
            <a:r>
              <a:rPr lang="ro-RO" sz="2000" dirty="0">
                <a:latin typeface="Nyala" panose="02000504070300020003" pitchFamily="2" charset="0"/>
              </a:rPr>
              <a:t>ț</a:t>
            </a:r>
            <a:r>
              <a:rPr lang="en-US" sz="2000" dirty="0" err="1">
                <a:latin typeface="Nyala" panose="02000504070300020003" pitchFamily="2" charset="0"/>
              </a:rPr>
              <a:t>ilor</a:t>
            </a:r>
            <a:r>
              <a:rPr lang="en-US" sz="2000" dirty="0">
                <a:latin typeface="Nyala" panose="02000504070300020003" pitchFamily="2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F2704-FC50-4774-B3E2-E05F3E977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3350"/>
            <a:ext cx="3704856" cy="7938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5BA20E-4649-479F-B713-F43995FC1D3F}"/>
              </a:ext>
            </a:extLst>
          </p:cNvPr>
          <p:cNvSpPr/>
          <p:nvPr/>
        </p:nvSpPr>
        <p:spPr>
          <a:xfrm>
            <a:off x="669851" y="1047750"/>
            <a:ext cx="7924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Nyala" panose="02000504070300020003" pitchFamily="2" charset="0"/>
              </a:rPr>
              <a:t>Universal Alloy Corporation Europe </a:t>
            </a:r>
            <a:r>
              <a:rPr lang="en-US" sz="2000" dirty="0">
                <a:latin typeface="Nyala" panose="02000504070300020003" pitchFamily="2" charset="0"/>
              </a:rPr>
              <a:t>s-a </a:t>
            </a:r>
            <a:r>
              <a:rPr lang="en-US" sz="2000" dirty="0" err="1">
                <a:latin typeface="Nyala" panose="02000504070300020003" pitchFamily="2" charset="0"/>
              </a:rPr>
              <a:t>dezvoltat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ini</a:t>
            </a:r>
            <a:r>
              <a:rPr lang="ro-RO" sz="2000" dirty="0">
                <a:latin typeface="Nyala" panose="02000504070300020003" pitchFamily="2" charset="0"/>
              </a:rPr>
              <a:t>ț</a:t>
            </a:r>
            <a:r>
              <a:rPr lang="en-US" sz="2000" dirty="0" err="1">
                <a:latin typeface="Nyala" panose="02000504070300020003" pitchFamily="2" charset="0"/>
              </a:rPr>
              <a:t>ial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ro-RO" sz="2000" dirty="0">
                <a:latin typeface="Nyala" panose="02000504070300020003" pitchFamily="2" charset="0"/>
              </a:rPr>
              <a:t>î</a:t>
            </a:r>
            <a:r>
              <a:rPr lang="en-US" sz="2000" dirty="0">
                <a:latin typeface="Nyala" panose="02000504070300020003" pitchFamily="2" charset="0"/>
              </a:rPr>
              <a:t>n </a:t>
            </a:r>
            <a:r>
              <a:rPr lang="en-US" sz="2000" dirty="0" err="1">
                <a:latin typeface="Nyala" panose="02000504070300020003" pitchFamily="2" charset="0"/>
              </a:rPr>
              <a:t>sudul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Californiei</a:t>
            </a:r>
            <a:r>
              <a:rPr lang="en-US" sz="2000" dirty="0">
                <a:latin typeface="Nyala" panose="02000504070300020003" pitchFamily="2" charset="0"/>
              </a:rPr>
              <a:t>. De la </a:t>
            </a:r>
            <a:r>
              <a:rPr lang="en-US" sz="2000" dirty="0" err="1">
                <a:latin typeface="Nyala" panose="02000504070300020003" pitchFamily="2" charset="0"/>
              </a:rPr>
              <a:t>acele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ro-RO" sz="2000" dirty="0">
                <a:latin typeface="Nyala" panose="02000504070300020003" pitchFamily="2" charset="0"/>
              </a:rPr>
              <a:t>î</a:t>
            </a:r>
            <a:r>
              <a:rPr lang="en-US" sz="2000" dirty="0" err="1">
                <a:latin typeface="Nyala" panose="02000504070300020003" pitchFamily="2" charset="0"/>
              </a:rPr>
              <a:t>nceputuri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modeste</a:t>
            </a:r>
            <a:r>
              <a:rPr lang="en-US" sz="2000" dirty="0">
                <a:latin typeface="Nyala" panose="02000504070300020003" pitchFamily="2" charset="0"/>
              </a:rPr>
              <a:t>, UAC a </a:t>
            </a:r>
            <a:r>
              <a:rPr lang="en-US" sz="2000" dirty="0" err="1">
                <a:latin typeface="Nyala" panose="02000504070300020003" pitchFamily="2" charset="0"/>
              </a:rPr>
              <a:t>crescut</a:t>
            </a:r>
            <a:r>
              <a:rPr lang="en-US" sz="2000" dirty="0">
                <a:latin typeface="Nyala" panose="02000504070300020003" pitchFamily="2" charset="0"/>
              </a:rPr>
              <a:t>, </a:t>
            </a:r>
            <a:r>
              <a:rPr lang="en-US" sz="2000" dirty="0" err="1">
                <a:latin typeface="Nyala" panose="02000504070300020003" pitchFamily="2" charset="0"/>
              </a:rPr>
              <a:t>devenind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unul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dintre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cei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mai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mari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produc</a:t>
            </a:r>
            <a:r>
              <a:rPr lang="ro-RO" sz="2000" dirty="0">
                <a:latin typeface="Nyala" panose="02000504070300020003" pitchFamily="2" charset="0"/>
              </a:rPr>
              <a:t>ă</a:t>
            </a:r>
            <a:r>
              <a:rPr lang="en-US" sz="2000" dirty="0">
                <a:latin typeface="Nyala" panose="02000504070300020003" pitchFamily="2" charset="0"/>
              </a:rPr>
              <a:t>tori de profile extrudate din </a:t>
            </a:r>
            <a:r>
              <a:rPr lang="en-US" sz="2000" dirty="0" err="1">
                <a:latin typeface="Nyala" panose="02000504070300020003" pitchFamily="2" charset="0"/>
              </a:rPr>
              <a:t>aluminiu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pentru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industria</a:t>
            </a:r>
            <a:r>
              <a:rPr lang="en-US" sz="2000" dirty="0">
                <a:latin typeface="Nyala" panose="02000504070300020003" pitchFamily="2" charset="0"/>
              </a:rPr>
              <a:t> aeronautic</a:t>
            </a:r>
            <a:r>
              <a:rPr lang="ro-RO" sz="2000" dirty="0">
                <a:latin typeface="Nyala" panose="02000504070300020003" pitchFamily="2" charset="0"/>
              </a:rPr>
              <a:t>ă</a:t>
            </a:r>
            <a:r>
              <a:rPr lang="en-US" sz="2000" dirty="0">
                <a:latin typeface="Nyala" panose="02000504070300020003" pitchFamily="2" charset="0"/>
              </a:rPr>
              <a:t>. </a:t>
            </a:r>
            <a:endParaRPr lang="ro-RO" sz="2000" dirty="0">
              <a:latin typeface="Nyala" panose="02000504070300020003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Nyala" panose="02000504070300020003" pitchFamily="2" charset="0"/>
              </a:rPr>
              <a:t>Azi</a:t>
            </a:r>
            <a:r>
              <a:rPr lang="en-US" sz="2000" dirty="0">
                <a:latin typeface="Nyala" panose="02000504070300020003" pitchFamily="2" charset="0"/>
              </a:rPr>
              <a:t>, UACE s-a </a:t>
            </a:r>
            <a:r>
              <a:rPr lang="en-US" sz="2000" dirty="0" err="1">
                <a:latin typeface="Nyala" panose="02000504070300020003" pitchFamily="2" charset="0"/>
              </a:rPr>
              <a:t>dezvoltat</a:t>
            </a:r>
            <a:r>
              <a:rPr lang="en-US" sz="2000" dirty="0">
                <a:latin typeface="Nyala" panose="02000504070300020003" pitchFamily="2" charset="0"/>
              </a:rPr>
              <a:t>, </a:t>
            </a:r>
            <a:r>
              <a:rPr lang="en-US" sz="2000" dirty="0" err="1">
                <a:latin typeface="Nyala" panose="02000504070300020003" pitchFamily="2" charset="0"/>
              </a:rPr>
              <a:t>fiind</a:t>
            </a:r>
            <a:r>
              <a:rPr lang="en-US" sz="2000" dirty="0">
                <a:latin typeface="Nyala" panose="02000504070300020003" pitchFamily="2" charset="0"/>
              </a:rPr>
              <a:t> o </a:t>
            </a:r>
            <a:r>
              <a:rPr lang="en-US" sz="2000" dirty="0" err="1">
                <a:latin typeface="Nyala" panose="02000504070300020003" pitchFamily="2" charset="0"/>
              </a:rPr>
              <a:t>companie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multina</a:t>
            </a:r>
            <a:r>
              <a:rPr lang="ro-RO" sz="2000" dirty="0">
                <a:latin typeface="Nyala" panose="02000504070300020003" pitchFamily="2" charset="0"/>
              </a:rPr>
              <a:t>ț</a:t>
            </a:r>
            <a:r>
              <a:rPr lang="en-US" sz="2000" dirty="0" err="1">
                <a:latin typeface="Nyala" panose="02000504070300020003" pitchFamily="2" charset="0"/>
              </a:rPr>
              <a:t>ional</a:t>
            </a:r>
            <a:r>
              <a:rPr lang="ro-RO" sz="2000" dirty="0">
                <a:latin typeface="Nyala" panose="02000504070300020003" pitchFamily="2" charset="0"/>
              </a:rPr>
              <a:t>ă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puternic</a:t>
            </a:r>
            <a:r>
              <a:rPr lang="ro-RO" sz="2000" dirty="0">
                <a:latin typeface="Nyala" panose="02000504070300020003" pitchFamily="2" charset="0"/>
              </a:rPr>
              <a:t>ă</a:t>
            </a:r>
            <a:r>
              <a:rPr lang="en-US" sz="2000" dirty="0">
                <a:latin typeface="Nyala" panose="02000504070300020003" pitchFamily="2" charset="0"/>
              </a:rPr>
              <a:t> care </a:t>
            </a:r>
            <a:r>
              <a:rPr lang="en-US" sz="2000" dirty="0" err="1">
                <a:latin typeface="Nyala" panose="02000504070300020003" pitchFamily="2" charset="0"/>
              </a:rPr>
              <a:t>ofer</a:t>
            </a:r>
            <a:r>
              <a:rPr lang="ro-RO" sz="2000" dirty="0">
                <a:latin typeface="Nyala" panose="02000504070300020003" pitchFamily="2" charset="0"/>
              </a:rPr>
              <a:t>ă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oportunitatea</a:t>
            </a:r>
            <a:r>
              <a:rPr lang="en-US" sz="2000" dirty="0">
                <a:latin typeface="Nyala" panose="02000504070300020003" pitchFamily="2" charset="0"/>
              </a:rPr>
              <a:t> de </a:t>
            </a:r>
            <a:r>
              <a:rPr lang="en-US" sz="2000" dirty="0" err="1">
                <a:latin typeface="Nyala" panose="02000504070300020003" pitchFamily="2" charset="0"/>
              </a:rPr>
              <a:t>angajare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ro-RO" sz="2000" dirty="0">
                <a:latin typeface="Nyala" panose="02000504070300020003" pitchFamily="2" charset="0"/>
              </a:rPr>
              <a:t>î</a:t>
            </a:r>
            <a:r>
              <a:rPr lang="en-US" sz="2000" dirty="0">
                <a:latin typeface="Nyala" panose="02000504070300020003" pitchFamily="2" charset="0"/>
              </a:rPr>
              <a:t>n </a:t>
            </a:r>
            <a:r>
              <a:rPr lang="en-US" sz="2000" dirty="0" err="1">
                <a:latin typeface="Nyala" panose="02000504070300020003" pitchFamily="2" charset="0"/>
              </a:rPr>
              <a:t>punctele</a:t>
            </a:r>
            <a:r>
              <a:rPr lang="en-US" sz="2000" dirty="0">
                <a:latin typeface="Nyala" panose="02000504070300020003" pitchFamily="2" charset="0"/>
              </a:rPr>
              <a:t> </a:t>
            </a:r>
            <a:r>
              <a:rPr lang="en-US" sz="2000" dirty="0" err="1">
                <a:latin typeface="Nyala" panose="02000504070300020003" pitchFamily="2" charset="0"/>
              </a:rPr>
              <a:t>noastre</a:t>
            </a:r>
            <a:r>
              <a:rPr lang="en-US" sz="2000" dirty="0">
                <a:latin typeface="Nyala" panose="02000504070300020003" pitchFamily="2" charset="0"/>
              </a:rPr>
              <a:t> din </a:t>
            </a:r>
            <a:r>
              <a:rPr lang="en-US" sz="2000" b="1" dirty="0">
                <a:latin typeface="Nyala" panose="02000504070300020003" pitchFamily="2" charset="0"/>
              </a:rPr>
              <a:t>Canton, </a:t>
            </a:r>
            <a:r>
              <a:rPr lang="en-US" sz="2000" b="1" dirty="0" err="1">
                <a:latin typeface="Nyala" panose="02000504070300020003" pitchFamily="2" charset="0"/>
              </a:rPr>
              <a:t>Dumbr</a:t>
            </a:r>
            <a:r>
              <a:rPr lang="ro-RO" sz="2000" b="1" dirty="0">
                <a:latin typeface="Nyala" panose="02000504070300020003" pitchFamily="2" charset="0"/>
              </a:rPr>
              <a:t>ă</a:t>
            </a:r>
            <a:r>
              <a:rPr lang="en-US" sz="2000" b="1" dirty="0">
                <a:latin typeface="Nyala" panose="02000504070300020003" pitchFamily="2" charset="0"/>
              </a:rPr>
              <a:t>vi</a:t>
            </a:r>
            <a:r>
              <a:rPr lang="ro-RO" sz="2000" b="1" dirty="0">
                <a:latin typeface="Nyala" panose="02000504070300020003" pitchFamily="2" charset="0"/>
              </a:rPr>
              <a:t>ț</a:t>
            </a:r>
            <a:r>
              <a:rPr lang="en-US" sz="2000" b="1" dirty="0">
                <a:latin typeface="Nyala" panose="02000504070300020003" pitchFamily="2" charset="0"/>
              </a:rPr>
              <a:t>a, T</a:t>
            </a:r>
            <a:r>
              <a:rPr lang="ro-RO" sz="2000" b="1" dirty="0">
                <a:latin typeface="Nyala" panose="02000504070300020003" pitchFamily="2" charset="0"/>
              </a:rPr>
              <a:t>ă</a:t>
            </a:r>
            <a:r>
              <a:rPr lang="en-US" sz="2000" b="1" dirty="0">
                <a:latin typeface="Nyala" panose="02000504070300020003" pitchFamily="2" charset="0"/>
              </a:rPr>
              <a:t>u</a:t>
            </a:r>
            <a:r>
              <a:rPr lang="ro-RO" sz="2000" b="1" dirty="0">
                <a:latin typeface="Nyala" panose="02000504070300020003" pitchFamily="2" charset="0"/>
              </a:rPr>
              <a:t>ț</a:t>
            </a:r>
            <a:r>
              <a:rPr lang="en-US" sz="2000" b="1" dirty="0">
                <a:latin typeface="Nyala" panose="02000504070300020003" pitchFamily="2" charset="0"/>
              </a:rPr>
              <a:t>ii-M</a:t>
            </a:r>
            <a:r>
              <a:rPr lang="ro-RO" sz="2000" b="1" dirty="0">
                <a:latin typeface="Nyala" panose="02000504070300020003" pitchFamily="2" charset="0"/>
              </a:rPr>
              <a:t>ă</a:t>
            </a:r>
            <a:r>
              <a:rPr lang="en-US" sz="2000" b="1" dirty="0" err="1">
                <a:latin typeface="Nyala" panose="02000504070300020003" pitchFamily="2" charset="0"/>
              </a:rPr>
              <a:t>gher</a:t>
            </a:r>
            <a:r>
              <a:rPr lang="ro-RO" sz="2000" b="1" dirty="0">
                <a:latin typeface="Nyala" panose="02000504070300020003" pitchFamily="2" charset="0"/>
              </a:rPr>
              <a:t>ă</a:t>
            </a:r>
            <a:r>
              <a:rPr lang="en-US" sz="2000" b="1" dirty="0">
                <a:latin typeface="Nyala" panose="02000504070300020003" pitchFamily="2" charset="0"/>
              </a:rPr>
              <a:t>u</a:t>
            </a:r>
            <a:r>
              <a:rPr lang="ro-RO" sz="2000" b="1" dirty="0">
                <a:latin typeface="Nyala" panose="02000504070300020003" pitchFamily="2" charset="0"/>
              </a:rPr>
              <a:t>ș</a:t>
            </a:r>
            <a:r>
              <a:rPr lang="en-US" sz="2000" b="1" dirty="0">
                <a:latin typeface="Nyala" panose="02000504070300020003" pitchFamily="2" charset="0"/>
              </a:rPr>
              <a:t>, Vietnam </a:t>
            </a:r>
            <a:r>
              <a:rPr lang="en-US" sz="2000" b="1" dirty="0" err="1">
                <a:latin typeface="Nyala" panose="02000504070300020003" pitchFamily="2" charset="0"/>
              </a:rPr>
              <a:t>si</a:t>
            </a:r>
            <a:r>
              <a:rPr lang="en-US" sz="2000" b="1" dirty="0">
                <a:latin typeface="Nyala" panose="02000504070300020003" pitchFamily="2" charset="0"/>
              </a:rPr>
              <a:t> India. </a:t>
            </a:r>
            <a:endParaRPr lang="ro-RO" sz="2000" b="1" dirty="0">
              <a:latin typeface="Nyala" panose="02000504070300020003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2000" dirty="0">
                <a:latin typeface="Nyala" panose="02000504070300020003" pitchFamily="2" charset="0"/>
              </a:rPr>
              <a:t>De asemenea, și pentru acest agent economic este primul an în care se implică în susținerea invățământului profesional dual și suntem onorați de a face acest pas împreună cu noi. </a:t>
            </a:r>
            <a:endParaRPr lang="ro-RO" sz="2000" b="1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2000" b="1" dirty="0">
                <a:hlinkClick r:id="rId2"/>
              </a:rPr>
              <a:t>https://www.youtube.com/watch?v=4vXoAfdc0L8</a:t>
            </a:r>
            <a:endParaRPr lang="ro-RO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2000" b="1" dirty="0"/>
          </a:p>
          <a:p>
            <a:pPr algn="just"/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257E5-C599-41C3-8229-1DF4F7F3F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795" y="209550"/>
            <a:ext cx="3704856" cy="79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CF50C5-F460-4532-B29A-15F3AE3EF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57569"/>
            <a:ext cx="3704856" cy="793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C9FC38-545E-4B39-BE67-DE6EB411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4349"/>
            <a:ext cx="4419600" cy="1880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3312C-0075-4500-9EC7-AB652F039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992" y="2266950"/>
            <a:ext cx="6028336" cy="2602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86DDE8-C128-4767-A4B3-7AD385E85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9650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6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83"/>
          <p:cNvSpPr/>
          <p:nvPr/>
        </p:nvSpPr>
        <p:spPr>
          <a:xfrm>
            <a:off x="3124200" y="438150"/>
            <a:ext cx="5791200" cy="42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931" name="Google Shape;1931;p83"/>
          <p:cNvSpPr/>
          <p:nvPr/>
        </p:nvSpPr>
        <p:spPr>
          <a:xfrm rot="10800000">
            <a:off x="-1183925" y="-623592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83"/>
          <p:cNvSpPr/>
          <p:nvPr/>
        </p:nvSpPr>
        <p:spPr>
          <a:xfrm>
            <a:off x="1860975" y="1631350"/>
            <a:ext cx="1758151" cy="2296225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83"/>
          <p:cNvSpPr/>
          <p:nvPr/>
        </p:nvSpPr>
        <p:spPr>
          <a:xfrm rot="10800000">
            <a:off x="-892221" y="2755207"/>
            <a:ext cx="3210883" cy="3197570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83"/>
          <p:cNvSpPr txBox="1"/>
          <p:nvPr/>
        </p:nvSpPr>
        <p:spPr>
          <a:xfrm>
            <a:off x="3291934" y="887880"/>
            <a:ext cx="5791200" cy="157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b="1" dirty="0">
                <a:solidFill>
                  <a:schemeClr val="bg1">
                    <a:lumMod val="10000"/>
                  </a:schemeClr>
                </a:solidFill>
                <a:latin typeface="Nyala" panose="02000504070300020003" pitchFamily="2" charset="0"/>
                <a:ea typeface="Hammersmith One"/>
                <a:cs typeface="Hammersmith One"/>
                <a:sym typeface="Hammersmith One"/>
              </a:rPr>
              <a:t>ÎNVĂȚĂMÂNT </a:t>
            </a:r>
            <a:br>
              <a:rPr lang="ro-RO" sz="2800" b="1" dirty="0">
                <a:solidFill>
                  <a:schemeClr val="bg1">
                    <a:lumMod val="10000"/>
                  </a:schemeClr>
                </a:solidFill>
                <a:latin typeface="Nyala" panose="02000504070300020003" pitchFamily="2" charset="0"/>
                <a:ea typeface="Hammersmith One"/>
                <a:cs typeface="Hammersmith One"/>
                <a:sym typeface="Hammersmith One"/>
              </a:rPr>
            </a:br>
            <a:r>
              <a:rPr lang="ro-RO" sz="2800" b="1" dirty="0">
                <a:solidFill>
                  <a:schemeClr val="bg1">
                    <a:lumMod val="10000"/>
                  </a:schemeClr>
                </a:solidFill>
                <a:latin typeface="Nyala" panose="02000504070300020003" pitchFamily="2" charset="0"/>
                <a:ea typeface="Hammersmith One"/>
                <a:cs typeface="Hammersmith One"/>
                <a:sym typeface="Hammersmith One"/>
              </a:rPr>
              <a:t>PROFESIONAL DUAL</a:t>
            </a:r>
          </a:p>
          <a:p>
            <a:pPr marL="457200" lvl="0" indent="-330200" algn="ctr">
              <a:buClr>
                <a:schemeClr val="lt2"/>
              </a:buClr>
              <a:buSzPts val="1600"/>
            </a:pPr>
            <a:r>
              <a:rPr lang="vi-VN" sz="2800" dirty="0"/>
              <a:t>Clasa a IX-a</a:t>
            </a:r>
            <a:r>
              <a:rPr lang="ro-RO" sz="2800" dirty="0">
                <a:latin typeface="Nyala" panose="02000504070300020003" pitchFamily="2" charset="0"/>
              </a:rPr>
              <a:t> (1 clasă)</a:t>
            </a:r>
            <a:r>
              <a:rPr lang="vi-VN" sz="2800" dirty="0"/>
              <a:t> </a:t>
            </a:r>
            <a:endParaRPr lang="ro-RO" sz="2800" dirty="0">
              <a:latin typeface="Nyala" panose="02000504070300020003" pitchFamily="2" charset="0"/>
            </a:endParaRPr>
          </a:p>
          <a:p>
            <a:pPr marL="457200" lvl="0" indent="-330200" algn="ctr">
              <a:buClr>
                <a:schemeClr val="lt2"/>
              </a:buClr>
              <a:buSzPts val="1600"/>
            </a:pPr>
            <a:r>
              <a:rPr lang="vi-VN" sz="2800" dirty="0"/>
              <a:t>în regim DUAL</a:t>
            </a:r>
            <a:endParaRPr lang="ro-RO" sz="2800" dirty="0">
              <a:latin typeface="Nyala" panose="02000504070300020003" pitchFamily="2" charset="0"/>
            </a:endParaRPr>
          </a:p>
          <a:p>
            <a:pPr marL="457200" indent="-330200" algn="ctr">
              <a:buClr>
                <a:schemeClr val="lt2"/>
              </a:buClr>
              <a:buSzPts val="1600"/>
            </a:pPr>
            <a:r>
              <a:rPr lang="ro-RO" sz="2800" dirty="0">
                <a:latin typeface="Nyala" panose="02000504070300020003" pitchFamily="2" charset="0"/>
              </a:rPr>
              <a:t>Profil:</a:t>
            </a:r>
            <a:r>
              <a:rPr lang="vi-VN" sz="2800" dirty="0"/>
              <a:t>Tehnic</a:t>
            </a:r>
            <a:endParaRPr lang="ro-RO" sz="2800" b="1" dirty="0">
              <a:solidFill>
                <a:schemeClr val="bg1">
                  <a:lumMod val="10000"/>
                </a:schemeClr>
              </a:solidFill>
              <a:latin typeface="Nyala" panose="02000504070300020003" pitchFamily="2" charset="0"/>
              <a:ea typeface="Hammersmith One"/>
              <a:cs typeface="Hammersmith One"/>
              <a:sym typeface="Hammersmith One"/>
            </a:endParaRPr>
          </a:p>
          <a:p>
            <a:pPr marL="457200" lvl="0" indent="-330200" algn="ctr">
              <a:buClr>
                <a:schemeClr val="lt2"/>
              </a:buClr>
              <a:buSzPts val="1600"/>
            </a:pPr>
            <a:r>
              <a:rPr lang="vi-VN" sz="2800" dirty="0"/>
              <a:t> </a:t>
            </a:r>
            <a:r>
              <a:rPr lang="ro-RO" sz="2800" dirty="0"/>
              <a:t> </a:t>
            </a:r>
          </a:p>
        </p:txBody>
      </p:sp>
      <p:sp>
        <p:nvSpPr>
          <p:cNvPr id="1936" name="Google Shape;1936;p83"/>
          <p:cNvSpPr txBox="1"/>
          <p:nvPr/>
        </p:nvSpPr>
        <p:spPr>
          <a:xfrm>
            <a:off x="3415518" y="2571750"/>
            <a:ext cx="5410200" cy="19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>
              <a:buClr>
                <a:schemeClr val="lt2"/>
              </a:buClr>
              <a:buSzPts val="1600"/>
            </a:pPr>
            <a:r>
              <a:rPr lang="ro-RO" sz="2400" dirty="0">
                <a:solidFill>
                  <a:schemeClr val="tx1"/>
                </a:solidFill>
              </a:rPr>
              <a:t>Domeniul: </a:t>
            </a:r>
            <a:r>
              <a:rPr lang="vi-VN" sz="2400" dirty="0">
                <a:solidFill>
                  <a:schemeClr val="tx1"/>
                </a:solidFill>
              </a:rPr>
              <a:t>Mecanic</a:t>
            </a:r>
            <a:endParaRPr lang="ro-RO" sz="2400" dirty="0">
              <a:solidFill>
                <a:schemeClr val="tx1"/>
              </a:solidFill>
            </a:endParaRPr>
          </a:p>
          <a:p>
            <a:pPr marL="457200" lvl="0" indent="-330200" algn="ctr">
              <a:buClr>
                <a:schemeClr val="lt2"/>
              </a:buClr>
              <a:buSzPts val="1600"/>
            </a:pPr>
            <a:r>
              <a:rPr lang="ro-RO" sz="2400" dirty="0">
                <a:solidFill>
                  <a:schemeClr val="tx1"/>
                </a:solidFill>
              </a:rPr>
              <a:t>Calificarea profesională:</a:t>
            </a:r>
            <a:r>
              <a:rPr lang="vi-VN" sz="2400" dirty="0">
                <a:solidFill>
                  <a:schemeClr val="tx1"/>
                </a:solidFill>
              </a:rPr>
              <a:t> </a:t>
            </a:r>
            <a:endParaRPr lang="ro-RO" sz="2400" dirty="0">
              <a:solidFill>
                <a:schemeClr val="tx1"/>
              </a:solidFill>
            </a:endParaRPr>
          </a:p>
          <a:p>
            <a:pPr marL="457200" lvl="0" indent="-330200">
              <a:buClr>
                <a:schemeClr val="lt2"/>
              </a:buClr>
              <a:buSzPts val="1600"/>
            </a:pPr>
            <a:r>
              <a:rPr lang="ro-RO" sz="2400" dirty="0">
                <a:solidFill>
                  <a:schemeClr val="tx1"/>
                </a:solidFill>
              </a:rPr>
              <a:t>– </a:t>
            </a:r>
            <a:r>
              <a:rPr lang="vi-VN" sz="2400" dirty="0">
                <a:solidFill>
                  <a:schemeClr val="tx1"/>
                </a:solidFill>
              </a:rPr>
              <a:t>Mecanic a</a:t>
            </a:r>
            <a:r>
              <a:rPr lang="ro-RO" sz="2400" dirty="0">
                <a:solidFill>
                  <a:schemeClr val="tx1"/>
                </a:solidFill>
              </a:rPr>
              <a:t>u</a:t>
            </a:r>
            <a:r>
              <a:rPr lang="vi-VN" sz="2400" dirty="0">
                <a:solidFill>
                  <a:schemeClr val="tx1"/>
                </a:solidFill>
              </a:rPr>
              <a:t>to 0,5 clasă/12</a:t>
            </a:r>
            <a:r>
              <a:rPr lang="ro-RO" sz="2400" dirty="0">
                <a:solidFill>
                  <a:schemeClr val="tx1"/>
                </a:solidFill>
              </a:rPr>
              <a:t> elevi</a:t>
            </a:r>
          </a:p>
          <a:p>
            <a:pPr marL="457200" lvl="0" indent="-330200">
              <a:buClr>
                <a:schemeClr val="lt2"/>
              </a:buClr>
              <a:buSzPts val="1600"/>
            </a:pPr>
            <a:r>
              <a:rPr lang="ro-RO" sz="2400" dirty="0">
                <a:solidFill>
                  <a:schemeClr val="tx1"/>
                </a:solidFill>
              </a:rPr>
              <a:t>– </a:t>
            </a:r>
            <a:r>
              <a:rPr lang="vi-VN" sz="2400" dirty="0">
                <a:solidFill>
                  <a:schemeClr val="tx1"/>
                </a:solidFill>
              </a:rPr>
              <a:t>Mecanic echipamente hidraulice și pneumatice 0,5 clasă/12</a:t>
            </a:r>
            <a:r>
              <a:rPr lang="ro-RO" sz="2400" dirty="0">
                <a:solidFill>
                  <a:schemeClr val="tx1"/>
                </a:solidFill>
              </a:rPr>
              <a:t> elevi</a:t>
            </a:r>
            <a:endParaRPr sz="2400" b="1" dirty="0">
              <a:solidFill>
                <a:schemeClr val="tx1"/>
              </a:solidFill>
              <a:latin typeface="Nyala" pitchFamily="2" charset="0"/>
              <a:ea typeface="Manjari"/>
              <a:cs typeface="Manjari"/>
              <a:sym typeface="Manjari"/>
            </a:endParaRPr>
          </a:p>
        </p:txBody>
      </p:sp>
      <p:grpSp>
        <p:nvGrpSpPr>
          <p:cNvPr id="25" name="Grupare 24"/>
          <p:cNvGrpSpPr/>
          <p:nvPr/>
        </p:nvGrpSpPr>
        <p:grpSpPr>
          <a:xfrm>
            <a:off x="685800" y="1428750"/>
            <a:ext cx="2106531" cy="2837632"/>
            <a:chOff x="1478525" y="1501000"/>
            <a:chExt cx="2106531" cy="2837632"/>
          </a:xfrm>
        </p:grpSpPr>
        <p:sp>
          <p:nvSpPr>
            <p:cNvPr id="26" name="Google Shape;1623;p73"/>
            <p:cNvSpPr/>
            <p:nvPr/>
          </p:nvSpPr>
          <p:spPr>
            <a:xfrm>
              <a:off x="1478525" y="3321688"/>
              <a:ext cx="2106531" cy="1016944"/>
            </a:xfrm>
            <a:custGeom>
              <a:avLst/>
              <a:gdLst/>
              <a:ahLst/>
              <a:cxnLst/>
              <a:rect l="l" t="t" r="r" b="b"/>
              <a:pathLst>
                <a:path w="37843" h="18269" extrusionOk="0">
                  <a:moveTo>
                    <a:pt x="19727" y="1"/>
                  </a:moveTo>
                  <a:cubicBezTo>
                    <a:pt x="3709" y="1"/>
                    <a:pt x="0" y="18268"/>
                    <a:pt x="0" y="18268"/>
                  </a:cubicBezTo>
                  <a:lnTo>
                    <a:pt x="37843" y="18268"/>
                  </a:lnTo>
                  <a:cubicBezTo>
                    <a:pt x="37843" y="18268"/>
                    <a:pt x="35746" y="1"/>
                    <a:pt x="19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24;p73"/>
            <p:cNvSpPr/>
            <p:nvPr/>
          </p:nvSpPr>
          <p:spPr>
            <a:xfrm>
              <a:off x="2556334" y="3673611"/>
              <a:ext cx="44031" cy="44087"/>
            </a:xfrm>
            <a:custGeom>
              <a:avLst/>
              <a:gdLst/>
              <a:ahLst/>
              <a:cxnLst/>
              <a:rect l="l" t="t" r="r" b="b"/>
              <a:pathLst>
                <a:path w="791" h="792" extrusionOk="0">
                  <a:moveTo>
                    <a:pt x="396" y="1"/>
                  </a:moveTo>
                  <a:cubicBezTo>
                    <a:pt x="183" y="1"/>
                    <a:pt x="0" y="183"/>
                    <a:pt x="0" y="396"/>
                  </a:cubicBezTo>
                  <a:cubicBezTo>
                    <a:pt x="0" y="609"/>
                    <a:pt x="183" y="791"/>
                    <a:pt x="396" y="791"/>
                  </a:cubicBezTo>
                  <a:cubicBezTo>
                    <a:pt x="608" y="791"/>
                    <a:pt x="791" y="609"/>
                    <a:pt x="791" y="396"/>
                  </a:cubicBezTo>
                  <a:cubicBezTo>
                    <a:pt x="791" y="183"/>
                    <a:pt x="608" y="1"/>
                    <a:pt x="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25;p73"/>
            <p:cNvSpPr/>
            <p:nvPr/>
          </p:nvSpPr>
          <p:spPr>
            <a:xfrm>
              <a:off x="2556334" y="4035721"/>
              <a:ext cx="44031" cy="44031"/>
            </a:xfrm>
            <a:custGeom>
              <a:avLst/>
              <a:gdLst/>
              <a:ahLst/>
              <a:cxnLst/>
              <a:rect l="l" t="t" r="r" b="b"/>
              <a:pathLst>
                <a:path w="791" h="791" extrusionOk="0">
                  <a:moveTo>
                    <a:pt x="396" y="1"/>
                  </a:moveTo>
                  <a:cubicBezTo>
                    <a:pt x="183" y="1"/>
                    <a:pt x="0" y="153"/>
                    <a:pt x="0" y="396"/>
                  </a:cubicBezTo>
                  <a:cubicBezTo>
                    <a:pt x="0" y="609"/>
                    <a:pt x="183" y="791"/>
                    <a:pt x="396" y="791"/>
                  </a:cubicBezTo>
                  <a:cubicBezTo>
                    <a:pt x="608" y="791"/>
                    <a:pt x="791" y="609"/>
                    <a:pt x="791" y="396"/>
                  </a:cubicBezTo>
                  <a:cubicBezTo>
                    <a:pt x="791" y="153"/>
                    <a:pt x="608" y="1"/>
                    <a:pt x="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26;p73"/>
            <p:cNvSpPr/>
            <p:nvPr/>
          </p:nvSpPr>
          <p:spPr>
            <a:xfrm>
              <a:off x="1827896" y="1955391"/>
              <a:ext cx="325418" cy="509223"/>
            </a:xfrm>
            <a:custGeom>
              <a:avLst/>
              <a:gdLst/>
              <a:ahLst/>
              <a:cxnLst/>
              <a:rect l="l" t="t" r="r" b="b"/>
              <a:pathLst>
                <a:path w="5846" h="9148" extrusionOk="0">
                  <a:moveTo>
                    <a:pt x="2098" y="0"/>
                  </a:moveTo>
                  <a:cubicBezTo>
                    <a:pt x="2098" y="0"/>
                    <a:pt x="1" y="6566"/>
                    <a:pt x="2949" y="8815"/>
                  </a:cubicBezTo>
                  <a:cubicBezTo>
                    <a:pt x="3246" y="9044"/>
                    <a:pt x="3510" y="9147"/>
                    <a:pt x="3745" y="9147"/>
                  </a:cubicBezTo>
                  <a:cubicBezTo>
                    <a:pt x="5845" y="9147"/>
                    <a:pt x="5624" y="912"/>
                    <a:pt x="5624" y="912"/>
                  </a:cubicBezTo>
                  <a:lnTo>
                    <a:pt x="20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27;p73"/>
            <p:cNvSpPr/>
            <p:nvPr/>
          </p:nvSpPr>
          <p:spPr>
            <a:xfrm>
              <a:off x="1780525" y="2259932"/>
              <a:ext cx="329982" cy="331652"/>
            </a:xfrm>
            <a:custGeom>
              <a:avLst/>
              <a:gdLst/>
              <a:ahLst/>
              <a:cxnLst/>
              <a:rect l="l" t="t" r="r" b="b"/>
              <a:pathLst>
                <a:path w="5928" h="5958" extrusionOk="0">
                  <a:moveTo>
                    <a:pt x="2949" y="0"/>
                  </a:moveTo>
                  <a:cubicBezTo>
                    <a:pt x="1308" y="0"/>
                    <a:pt x="1" y="1338"/>
                    <a:pt x="1" y="2979"/>
                  </a:cubicBezTo>
                  <a:cubicBezTo>
                    <a:pt x="1" y="4620"/>
                    <a:pt x="1308" y="5958"/>
                    <a:pt x="2949" y="5958"/>
                  </a:cubicBezTo>
                  <a:cubicBezTo>
                    <a:pt x="4590" y="5958"/>
                    <a:pt x="5928" y="4620"/>
                    <a:pt x="5928" y="2979"/>
                  </a:cubicBezTo>
                  <a:cubicBezTo>
                    <a:pt x="5928" y="1338"/>
                    <a:pt x="4590" y="0"/>
                    <a:pt x="29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28;p73"/>
            <p:cNvSpPr/>
            <p:nvPr/>
          </p:nvSpPr>
          <p:spPr>
            <a:xfrm>
              <a:off x="3008899" y="2259932"/>
              <a:ext cx="330038" cy="331652"/>
            </a:xfrm>
            <a:custGeom>
              <a:avLst/>
              <a:gdLst/>
              <a:ahLst/>
              <a:cxnLst/>
              <a:rect l="l" t="t" r="r" b="b"/>
              <a:pathLst>
                <a:path w="5929" h="5958" extrusionOk="0">
                  <a:moveTo>
                    <a:pt x="2949" y="0"/>
                  </a:moveTo>
                  <a:cubicBezTo>
                    <a:pt x="1308" y="0"/>
                    <a:pt x="1" y="1338"/>
                    <a:pt x="1" y="2979"/>
                  </a:cubicBezTo>
                  <a:cubicBezTo>
                    <a:pt x="1" y="4620"/>
                    <a:pt x="1308" y="5958"/>
                    <a:pt x="2949" y="5958"/>
                  </a:cubicBezTo>
                  <a:cubicBezTo>
                    <a:pt x="4591" y="5958"/>
                    <a:pt x="5928" y="4620"/>
                    <a:pt x="5928" y="2979"/>
                  </a:cubicBezTo>
                  <a:cubicBezTo>
                    <a:pt x="5928" y="1338"/>
                    <a:pt x="4591" y="0"/>
                    <a:pt x="29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29;p73"/>
            <p:cNvSpPr/>
            <p:nvPr/>
          </p:nvSpPr>
          <p:spPr>
            <a:xfrm>
              <a:off x="2411662" y="2659215"/>
              <a:ext cx="362101" cy="577023"/>
            </a:xfrm>
            <a:custGeom>
              <a:avLst/>
              <a:gdLst/>
              <a:ahLst/>
              <a:cxnLst/>
              <a:rect l="l" t="t" r="r" b="b"/>
              <a:pathLst>
                <a:path w="6505" h="10366" extrusionOk="0">
                  <a:moveTo>
                    <a:pt x="5988" y="1"/>
                  </a:moveTo>
                  <a:lnTo>
                    <a:pt x="851" y="700"/>
                  </a:lnTo>
                  <a:lnTo>
                    <a:pt x="0" y="10366"/>
                  </a:lnTo>
                  <a:cubicBezTo>
                    <a:pt x="1702" y="10153"/>
                    <a:pt x="4468" y="9362"/>
                    <a:pt x="6505" y="6596"/>
                  </a:cubicBezTo>
                  <a:lnTo>
                    <a:pt x="598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30;p73"/>
            <p:cNvSpPr/>
            <p:nvPr/>
          </p:nvSpPr>
          <p:spPr>
            <a:xfrm>
              <a:off x="1986933" y="1574644"/>
              <a:ext cx="1155717" cy="1387895"/>
            </a:xfrm>
            <a:custGeom>
              <a:avLst/>
              <a:gdLst/>
              <a:ahLst/>
              <a:cxnLst/>
              <a:rect l="l" t="t" r="r" b="b"/>
              <a:pathLst>
                <a:path w="20762" h="24933" extrusionOk="0">
                  <a:moveTo>
                    <a:pt x="11510" y="1"/>
                  </a:moveTo>
                  <a:cubicBezTo>
                    <a:pt x="11497" y="1"/>
                    <a:pt x="11490" y="1"/>
                    <a:pt x="11490" y="1"/>
                  </a:cubicBezTo>
                  <a:cubicBezTo>
                    <a:pt x="11490" y="1"/>
                    <a:pt x="5077" y="275"/>
                    <a:pt x="1916" y="8177"/>
                  </a:cubicBezTo>
                  <a:cubicBezTo>
                    <a:pt x="3152" y="9443"/>
                    <a:pt x="1796" y="12473"/>
                    <a:pt x="246" y="12473"/>
                  </a:cubicBezTo>
                  <a:cubicBezTo>
                    <a:pt x="195" y="12473"/>
                    <a:pt x="144" y="12470"/>
                    <a:pt x="92" y="12463"/>
                  </a:cubicBezTo>
                  <a:lnTo>
                    <a:pt x="92" y="12463"/>
                  </a:lnTo>
                  <a:cubicBezTo>
                    <a:pt x="1" y="14044"/>
                    <a:pt x="62" y="14530"/>
                    <a:pt x="244" y="16080"/>
                  </a:cubicBezTo>
                  <a:cubicBezTo>
                    <a:pt x="578" y="19211"/>
                    <a:pt x="2068" y="21916"/>
                    <a:pt x="4895" y="23436"/>
                  </a:cubicBezTo>
                  <a:cubicBezTo>
                    <a:pt x="6662" y="24376"/>
                    <a:pt x="8813" y="24932"/>
                    <a:pt x="10908" y="24932"/>
                  </a:cubicBezTo>
                  <a:cubicBezTo>
                    <a:pt x="12201" y="24932"/>
                    <a:pt x="13473" y="24721"/>
                    <a:pt x="14621" y="24257"/>
                  </a:cubicBezTo>
                  <a:cubicBezTo>
                    <a:pt x="16962" y="23284"/>
                    <a:pt x="18785" y="21552"/>
                    <a:pt x="19697" y="19241"/>
                  </a:cubicBezTo>
                  <a:cubicBezTo>
                    <a:pt x="20761" y="16597"/>
                    <a:pt x="20761" y="13223"/>
                    <a:pt x="20609" y="10396"/>
                  </a:cubicBezTo>
                  <a:cubicBezTo>
                    <a:pt x="20107" y="145"/>
                    <a:pt x="11966" y="1"/>
                    <a:pt x="115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31;p73"/>
            <p:cNvSpPr/>
            <p:nvPr/>
          </p:nvSpPr>
          <p:spPr>
            <a:xfrm>
              <a:off x="2391344" y="3026379"/>
              <a:ext cx="412867" cy="587433"/>
            </a:xfrm>
            <a:custGeom>
              <a:avLst/>
              <a:gdLst/>
              <a:ahLst/>
              <a:cxnLst/>
              <a:rect l="l" t="t" r="r" b="b"/>
              <a:pathLst>
                <a:path w="7417" h="10553" extrusionOk="0">
                  <a:moveTo>
                    <a:pt x="6870" y="0"/>
                  </a:moveTo>
                  <a:cubicBezTo>
                    <a:pt x="4833" y="2766"/>
                    <a:pt x="2067" y="3557"/>
                    <a:pt x="365" y="3770"/>
                  </a:cubicBezTo>
                  <a:lnTo>
                    <a:pt x="0" y="7995"/>
                  </a:lnTo>
                  <a:cubicBezTo>
                    <a:pt x="0" y="7995"/>
                    <a:pt x="152" y="10122"/>
                    <a:pt x="3587" y="10517"/>
                  </a:cubicBezTo>
                  <a:cubicBezTo>
                    <a:pt x="3779" y="10541"/>
                    <a:pt x="3962" y="10552"/>
                    <a:pt x="4136" y="10552"/>
                  </a:cubicBezTo>
                  <a:cubicBezTo>
                    <a:pt x="7065" y="10552"/>
                    <a:pt x="7417" y="7356"/>
                    <a:pt x="7417" y="7356"/>
                  </a:cubicBezTo>
                  <a:lnTo>
                    <a:pt x="687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32;p73"/>
            <p:cNvSpPr/>
            <p:nvPr/>
          </p:nvSpPr>
          <p:spPr>
            <a:xfrm>
              <a:off x="2271218" y="2327620"/>
              <a:ext cx="59283" cy="118455"/>
            </a:xfrm>
            <a:custGeom>
              <a:avLst/>
              <a:gdLst/>
              <a:ahLst/>
              <a:cxnLst/>
              <a:rect l="l" t="t" r="r" b="b"/>
              <a:pathLst>
                <a:path w="1065" h="2128" extrusionOk="0">
                  <a:moveTo>
                    <a:pt x="547" y="0"/>
                  </a:moveTo>
                  <a:cubicBezTo>
                    <a:pt x="244" y="0"/>
                    <a:pt x="0" y="486"/>
                    <a:pt x="0" y="1064"/>
                  </a:cubicBezTo>
                  <a:cubicBezTo>
                    <a:pt x="0" y="1641"/>
                    <a:pt x="244" y="2128"/>
                    <a:pt x="547" y="2128"/>
                  </a:cubicBezTo>
                  <a:cubicBezTo>
                    <a:pt x="821" y="2128"/>
                    <a:pt x="1064" y="1641"/>
                    <a:pt x="1064" y="1064"/>
                  </a:cubicBezTo>
                  <a:cubicBezTo>
                    <a:pt x="1064" y="486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3;p73"/>
            <p:cNvSpPr/>
            <p:nvPr/>
          </p:nvSpPr>
          <p:spPr>
            <a:xfrm>
              <a:off x="2814348" y="2337751"/>
              <a:ext cx="59283" cy="116785"/>
            </a:xfrm>
            <a:custGeom>
              <a:avLst/>
              <a:gdLst/>
              <a:ahLst/>
              <a:cxnLst/>
              <a:rect l="l" t="t" r="r" b="b"/>
              <a:pathLst>
                <a:path w="1065" h="2098" extrusionOk="0">
                  <a:moveTo>
                    <a:pt x="548" y="0"/>
                  </a:moveTo>
                  <a:cubicBezTo>
                    <a:pt x="244" y="0"/>
                    <a:pt x="0" y="487"/>
                    <a:pt x="0" y="1064"/>
                  </a:cubicBezTo>
                  <a:cubicBezTo>
                    <a:pt x="0" y="1642"/>
                    <a:pt x="244" y="2098"/>
                    <a:pt x="548" y="2098"/>
                  </a:cubicBezTo>
                  <a:cubicBezTo>
                    <a:pt x="821" y="2098"/>
                    <a:pt x="1064" y="1642"/>
                    <a:pt x="1064" y="1064"/>
                  </a:cubicBezTo>
                  <a:cubicBezTo>
                    <a:pt x="1064" y="487"/>
                    <a:pt x="821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34;p73"/>
            <p:cNvSpPr/>
            <p:nvPr/>
          </p:nvSpPr>
          <p:spPr>
            <a:xfrm>
              <a:off x="2494548" y="2425757"/>
              <a:ext cx="74480" cy="78042"/>
            </a:xfrm>
            <a:custGeom>
              <a:avLst/>
              <a:gdLst/>
              <a:ahLst/>
              <a:cxnLst/>
              <a:rect l="l" t="t" r="r" b="b"/>
              <a:pathLst>
                <a:path w="1338" h="1402" extrusionOk="0">
                  <a:moveTo>
                    <a:pt x="1338" y="0"/>
                  </a:moveTo>
                  <a:lnTo>
                    <a:pt x="1338" y="0"/>
                  </a:lnTo>
                  <a:cubicBezTo>
                    <a:pt x="1095" y="30"/>
                    <a:pt x="852" y="91"/>
                    <a:pt x="609" y="213"/>
                  </a:cubicBezTo>
                  <a:cubicBezTo>
                    <a:pt x="487" y="243"/>
                    <a:pt x="396" y="334"/>
                    <a:pt x="274" y="395"/>
                  </a:cubicBezTo>
                  <a:cubicBezTo>
                    <a:pt x="183" y="486"/>
                    <a:pt x="61" y="608"/>
                    <a:pt x="31" y="790"/>
                  </a:cubicBezTo>
                  <a:cubicBezTo>
                    <a:pt x="1" y="973"/>
                    <a:pt x="153" y="1155"/>
                    <a:pt x="244" y="1216"/>
                  </a:cubicBezTo>
                  <a:cubicBezTo>
                    <a:pt x="365" y="1307"/>
                    <a:pt x="487" y="1368"/>
                    <a:pt x="639" y="1398"/>
                  </a:cubicBezTo>
                  <a:cubicBezTo>
                    <a:pt x="661" y="1400"/>
                    <a:pt x="684" y="1402"/>
                    <a:pt x="706" y="1402"/>
                  </a:cubicBezTo>
                  <a:cubicBezTo>
                    <a:pt x="978" y="1402"/>
                    <a:pt x="1197" y="1233"/>
                    <a:pt x="1338" y="1064"/>
                  </a:cubicBezTo>
                  <a:lnTo>
                    <a:pt x="1338" y="1064"/>
                  </a:lnTo>
                  <a:cubicBezTo>
                    <a:pt x="1175" y="1157"/>
                    <a:pt x="995" y="1196"/>
                    <a:pt x="824" y="1196"/>
                  </a:cubicBezTo>
                  <a:cubicBezTo>
                    <a:pt x="771" y="1196"/>
                    <a:pt x="720" y="1193"/>
                    <a:pt x="669" y="1185"/>
                  </a:cubicBezTo>
                  <a:cubicBezTo>
                    <a:pt x="578" y="1125"/>
                    <a:pt x="517" y="1094"/>
                    <a:pt x="426" y="1003"/>
                  </a:cubicBezTo>
                  <a:cubicBezTo>
                    <a:pt x="335" y="942"/>
                    <a:pt x="305" y="882"/>
                    <a:pt x="305" y="821"/>
                  </a:cubicBezTo>
                  <a:cubicBezTo>
                    <a:pt x="335" y="699"/>
                    <a:pt x="548" y="517"/>
                    <a:pt x="730" y="395"/>
                  </a:cubicBezTo>
                  <a:cubicBezTo>
                    <a:pt x="912" y="274"/>
                    <a:pt x="1125" y="122"/>
                    <a:pt x="1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35;p73"/>
            <p:cNvSpPr/>
            <p:nvPr/>
          </p:nvSpPr>
          <p:spPr>
            <a:xfrm>
              <a:off x="2487813" y="2562804"/>
              <a:ext cx="160761" cy="49097"/>
            </a:xfrm>
            <a:custGeom>
              <a:avLst/>
              <a:gdLst/>
              <a:ahLst/>
              <a:cxnLst/>
              <a:rect l="l" t="t" r="r" b="b"/>
              <a:pathLst>
                <a:path w="2888" h="882" extrusionOk="0">
                  <a:moveTo>
                    <a:pt x="2888" y="0"/>
                  </a:moveTo>
                  <a:cubicBezTo>
                    <a:pt x="2675" y="182"/>
                    <a:pt x="2432" y="334"/>
                    <a:pt x="2189" y="456"/>
                  </a:cubicBezTo>
                  <a:cubicBezTo>
                    <a:pt x="2013" y="531"/>
                    <a:pt x="1797" y="586"/>
                    <a:pt x="1591" y="586"/>
                  </a:cubicBezTo>
                  <a:cubicBezTo>
                    <a:pt x="1546" y="586"/>
                    <a:pt x="1502" y="583"/>
                    <a:pt x="1459" y="578"/>
                  </a:cubicBezTo>
                  <a:cubicBezTo>
                    <a:pt x="1216" y="578"/>
                    <a:pt x="942" y="517"/>
                    <a:pt x="699" y="395"/>
                  </a:cubicBezTo>
                  <a:cubicBezTo>
                    <a:pt x="456" y="304"/>
                    <a:pt x="213" y="182"/>
                    <a:pt x="0" y="30"/>
                  </a:cubicBezTo>
                  <a:lnTo>
                    <a:pt x="0" y="30"/>
                  </a:lnTo>
                  <a:cubicBezTo>
                    <a:pt x="304" y="486"/>
                    <a:pt x="851" y="821"/>
                    <a:pt x="1459" y="882"/>
                  </a:cubicBezTo>
                  <a:cubicBezTo>
                    <a:pt x="1763" y="882"/>
                    <a:pt x="2067" y="790"/>
                    <a:pt x="2310" y="638"/>
                  </a:cubicBezTo>
                  <a:cubicBezTo>
                    <a:pt x="2432" y="578"/>
                    <a:pt x="2523" y="456"/>
                    <a:pt x="2644" y="365"/>
                  </a:cubicBezTo>
                  <a:cubicBezTo>
                    <a:pt x="2736" y="243"/>
                    <a:pt x="2827" y="122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36;p73"/>
            <p:cNvSpPr/>
            <p:nvPr/>
          </p:nvSpPr>
          <p:spPr>
            <a:xfrm>
              <a:off x="2210319" y="2522168"/>
              <a:ext cx="123521" cy="123576"/>
            </a:xfrm>
            <a:custGeom>
              <a:avLst/>
              <a:gdLst/>
              <a:ahLst/>
              <a:cxnLst/>
              <a:rect l="l" t="t" r="r" b="b"/>
              <a:pathLst>
                <a:path w="2219" h="2220" extrusionOk="0">
                  <a:moveTo>
                    <a:pt x="1094" y="1"/>
                  </a:moveTo>
                  <a:cubicBezTo>
                    <a:pt x="486" y="1"/>
                    <a:pt x="0" y="487"/>
                    <a:pt x="0" y="1095"/>
                  </a:cubicBezTo>
                  <a:cubicBezTo>
                    <a:pt x="0" y="1703"/>
                    <a:pt x="486" y="2219"/>
                    <a:pt x="1094" y="2219"/>
                  </a:cubicBezTo>
                  <a:cubicBezTo>
                    <a:pt x="1702" y="2219"/>
                    <a:pt x="2219" y="1703"/>
                    <a:pt x="2219" y="1095"/>
                  </a:cubicBezTo>
                  <a:cubicBezTo>
                    <a:pt x="2219" y="487"/>
                    <a:pt x="1702" y="1"/>
                    <a:pt x="1094" y="1"/>
                  </a:cubicBezTo>
                  <a:close/>
                </a:path>
              </a:pathLst>
            </a:custGeom>
            <a:solidFill>
              <a:srgbClr val="CE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37;p73"/>
            <p:cNvSpPr/>
            <p:nvPr/>
          </p:nvSpPr>
          <p:spPr>
            <a:xfrm>
              <a:off x="2782173" y="2522168"/>
              <a:ext cx="123576" cy="123576"/>
            </a:xfrm>
            <a:custGeom>
              <a:avLst/>
              <a:gdLst/>
              <a:ahLst/>
              <a:cxnLst/>
              <a:rect l="l" t="t" r="r" b="b"/>
              <a:pathLst>
                <a:path w="2220" h="2220" extrusionOk="0">
                  <a:moveTo>
                    <a:pt x="1126" y="1"/>
                  </a:moveTo>
                  <a:cubicBezTo>
                    <a:pt x="518" y="1"/>
                    <a:pt x="1" y="487"/>
                    <a:pt x="1" y="1095"/>
                  </a:cubicBezTo>
                  <a:cubicBezTo>
                    <a:pt x="1" y="1703"/>
                    <a:pt x="518" y="2219"/>
                    <a:pt x="1126" y="2219"/>
                  </a:cubicBezTo>
                  <a:cubicBezTo>
                    <a:pt x="1733" y="2219"/>
                    <a:pt x="2220" y="1703"/>
                    <a:pt x="2220" y="1095"/>
                  </a:cubicBezTo>
                  <a:cubicBezTo>
                    <a:pt x="2220" y="487"/>
                    <a:pt x="1733" y="1"/>
                    <a:pt x="1126" y="1"/>
                  </a:cubicBezTo>
                  <a:close/>
                </a:path>
              </a:pathLst>
            </a:custGeom>
            <a:solidFill>
              <a:srgbClr val="CE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38;p73"/>
            <p:cNvSpPr/>
            <p:nvPr/>
          </p:nvSpPr>
          <p:spPr>
            <a:xfrm>
              <a:off x="1736549" y="1501000"/>
              <a:ext cx="1434654" cy="743796"/>
            </a:xfrm>
            <a:custGeom>
              <a:avLst/>
              <a:gdLst/>
              <a:ahLst/>
              <a:cxnLst/>
              <a:rect l="l" t="t" r="r" b="b"/>
              <a:pathLst>
                <a:path w="25773" h="13362" extrusionOk="0">
                  <a:moveTo>
                    <a:pt x="19654" y="1"/>
                  </a:moveTo>
                  <a:cubicBezTo>
                    <a:pt x="19303" y="1"/>
                    <a:pt x="18952" y="20"/>
                    <a:pt x="18602" y="47"/>
                  </a:cubicBezTo>
                  <a:cubicBezTo>
                    <a:pt x="15593" y="321"/>
                    <a:pt x="12675" y="1142"/>
                    <a:pt x="9849" y="2175"/>
                  </a:cubicBezTo>
                  <a:cubicBezTo>
                    <a:pt x="9453" y="2297"/>
                    <a:pt x="9089" y="2449"/>
                    <a:pt x="8693" y="2449"/>
                  </a:cubicBezTo>
                  <a:cubicBezTo>
                    <a:pt x="8298" y="2449"/>
                    <a:pt x="7873" y="2236"/>
                    <a:pt x="7690" y="1871"/>
                  </a:cubicBezTo>
                  <a:cubicBezTo>
                    <a:pt x="7569" y="1567"/>
                    <a:pt x="7630" y="1202"/>
                    <a:pt x="7630" y="868"/>
                  </a:cubicBezTo>
                  <a:cubicBezTo>
                    <a:pt x="7630" y="534"/>
                    <a:pt x="7478" y="108"/>
                    <a:pt x="7143" y="47"/>
                  </a:cubicBezTo>
                  <a:cubicBezTo>
                    <a:pt x="7111" y="41"/>
                    <a:pt x="7079" y="38"/>
                    <a:pt x="7048" y="38"/>
                  </a:cubicBezTo>
                  <a:cubicBezTo>
                    <a:pt x="6783" y="38"/>
                    <a:pt x="6547" y="256"/>
                    <a:pt x="6383" y="473"/>
                  </a:cubicBezTo>
                  <a:cubicBezTo>
                    <a:pt x="5593" y="1506"/>
                    <a:pt x="5624" y="2935"/>
                    <a:pt x="5654" y="4272"/>
                  </a:cubicBezTo>
                  <a:cubicBezTo>
                    <a:pt x="5380" y="3543"/>
                    <a:pt x="5259" y="2783"/>
                    <a:pt x="5289" y="2023"/>
                  </a:cubicBezTo>
                  <a:cubicBezTo>
                    <a:pt x="5320" y="1598"/>
                    <a:pt x="5259" y="990"/>
                    <a:pt x="4833" y="959"/>
                  </a:cubicBezTo>
                  <a:cubicBezTo>
                    <a:pt x="4813" y="955"/>
                    <a:pt x="4793" y="953"/>
                    <a:pt x="4772" y="953"/>
                  </a:cubicBezTo>
                  <a:cubicBezTo>
                    <a:pt x="4641" y="953"/>
                    <a:pt x="4509" y="1032"/>
                    <a:pt x="4377" y="1111"/>
                  </a:cubicBezTo>
                  <a:cubicBezTo>
                    <a:pt x="3800" y="1537"/>
                    <a:pt x="3557" y="2297"/>
                    <a:pt x="3496" y="3026"/>
                  </a:cubicBezTo>
                  <a:cubicBezTo>
                    <a:pt x="3405" y="3665"/>
                    <a:pt x="3617" y="4546"/>
                    <a:pt x="3283" y="5093"/>
                  </a:cubicBezTo>
                  <a:cubicBezTo>
                    <a:pt x="2827" y="4637"/>
                    <a:pt x="2645" y="3756"/>
                    <a:pt x="2554" y="3148"/>
                  </a:cubicBezTo>
                  <a:cubicBezTo>
                    <a:pt x="2462" y="2661"/>
                    <a:pt x="2432" y="2023"/>
                    <a:pt x="1946" y="1810"/>
                  </a:cubicBezTo>
                  <a:cubicBezTo>
                    <a:pt x="1844" y="1760"/>
                    <a:pt x="1733" y="1736"/>
                    <a:pt x="1620" y="1736"/>
                  </a:cubicBezTo>
                  <a:cubicBezTo>
                    <a:pt x="1395" y="1736"/>
                    <a:pt x="1165" y="1831"/>
                    <a:pt x="1003" y="1993"/>
                  </a:cubicBezTo>
                  <a:cubicBezTo>
                    <a:pt x="760" y="2236"/>
                    <a:pt x="608" y="2540"/>
                    <a:pt x="517" y="2874"/>
                  </a:cubicBezTo>
                  <a:cubicBezTo>
                    <a:pt x="0" y="4698"/>
                    <a:pt x="639" y="6765"/>
                    <a:pt x="2067" y="7981"/>
                  </a:cubicBezTo>
                  <a:cubicBezTo>
                    <a:pt x="2766" y="8589"/>
                    <a:pt x="3648" y="8984"/>
                    <a:pt x="4529" y="9257"/>
                  </a:cubicBezTo>
                  <a:cubicBezTo>
                    <a:pt x="5719" y="9634"/>
                    <a:pt x="6978" y="9825"/>
                    <a:pt x="8236" y="9825"/>
                  </a:cubicBezTo>
                  <a:cubicBezTo>
                    <a:pt x="9615" y="9825"/>
                    <a:pt x="10993" y="9597"/>
                    <a:pt x="12280" y="9136"/>
                  </a:cubicBezTo>
                  <a:cubicBezTo>
                    <a:pt x="14560" y="8345"/>
                    <a:pt x="16596" y="6856"/>
                    <a:pt x="18967" y="6522"/>
                  </a:cubicBezTo>
                  <a:cubicBezTo>
                    <a:pt x="19215" y="6488"/>
                    <a:pt x="19467" y="6468"/>
                    <a:pt x="19719" y="6468"/>
                  </a:cubicBezTo>
                  <a:cubicBezTo>
                    <a:pt x="20363" y="6468"/>
                    <a:pt x="21004" y="6597"/>
                    <a:pt x="21551" y="6947"/>
                  </a:cubicBezTo>
                  <a:cubicBezTo>
                    <a:pt x="22311" y="7434"/>
                    <a:pt x="22736" y="8285"/>
                    <a:pt x="22979" y="9136"/>
                  </a:cubicBezTo>
                  <a:cubicBezTo>
                    <a:pt x="23223" y="9987"/>
                    <a:pt x="23344" y="10899"/>
                    <a:pt x="23618" y="11750"/>
                  </a:cubicBezTo>
                  <a:cubicBezTo>
                    <a:pt x="23800" y="12266"/>
                    <a:pt x="24286" y="13330"/>
                    <a:pt x="24955" y="13361"/>
                  </a:cubicBezTo>
                  <a:cubicBezTo>
                    <a:pt x="24963" y="13361"/>
                    <a:pt x="24971" y="13361"/>
                    <a:pt x="24979" y="13361"/>
                  </a:cubicBezTo>
                  <a:cubicBezTo>
                    <a:pt x="25772" y="13361"/>
                    <a:pt x="25594" y="11836"/>
                    <a:pt x="25624" y="11324"/>
                  </a:cubicBezTo>
                  <a:cubicBezTo>
                    <a:pt x="25685" y="9379"/>
                    <a:pt x="25502" y="7403"/>
                    <a:pt x="25138" y="5488"/>
                  </a:cubicBezTo>
                  <a:cubicBezTo>
                    <a:pt x="24925" y="4485"/>
                    <a:pt x="24651" y="3482"/>
                    <a:pt x="24165" y="2570"/>
                  </a:cubicBezTo>
                  <a:cubicBezTo>
                    <a:pt x="23679" y="1658"/>
                    <a:pt x="22949" y="868"/>
                    <a:pt x="22007" y="443"/>
                  </a:cubicBezTo>
                  <a:cubicBezTo>
                    <a:pt x="21264" y="103"/>
                    <a:pt x="20463" y="1"/>
                    <a:pt x="19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39;p73"/>
            <p:cNvSpPr/>
            <p:nvPr/>
          </p:nvSpPr>
          <p:spPr>
            <a:xfrm>
              <a:off x="2756789" y="2204490"/>
              <a:ext cx="208187" cy="65629"/>
            </a:xfrm>
            <a:custGeom>
              <a:avLst/>
              <a:gdLst/>
              <a:ahLst/>
              <a:cxnLst/>
              <a:rect l="l" t="t" r="r" b="b"/>
              <a:pathLst>
                <a:path w="3740" h="1179" extrusionOk="0">
                  <a:moveTo>
                    <a:pt x="2090" y="1"/>
                  </a:moveTo>
                  <a:cubicBezTo>
                    <a:pt x="1992" y="1"/>
                    <a:pt x="1893" y="8"/>
                    <a:pt x="1794" y="24"/>
                  </a:cubicBezTo>
                  <a:cubicBezTo>
                    <a:pt x="1430" y="54"/>
                    <a:pt x="1065" y="176"/>
                    <a:pt x="761" y="388"/>
                  </a:cubicBezTo>
                  <a:cubicBezTo>
                    <a:pt x="457" y="601"/>
                    <a:pt x="183" y="844"/>
                    <a:pt x="1" y="1179"/>
                  </a:cubicBezTo>
                  <a:cubicBezTo>
                    <a:pt x="578" y="784"/>
                    <a:pt x="1186" y="449"/>
                    <a:pt x="1855" y="388"/>
                  </a:cubicBezTo>
                  <a:cubicBezTo>
                    <a:pt x="1931" y="381"/>
                    <a:pt x="2009" y="377"/>
                    <a:pt x="2088" y="377"/>
                  </a:cubicBezTo>
                  <a:cubicBezTo>
                    <a:pt x="2324" y="377"/>
                    <a:pt x="2569" y="411"/>
                    <a:pt x="2797" y="480"/>
                  </a:cubicBezTo>
                  <a:cubicBezTo>
                    <a:pt x="2949" y="510"/>
                    <a:pt x="3101" y="601"/>
                    <a:pt x="3284" y="662"/>
                  </a:cubicBezTo>
                  <a:cubicBezTo>
                    <a:pt x="3436" y="723"/>
                    <a:pt x="3588" y="814"/>
                    <a:pt x="3740" y="875"/>
                  </a:cubicBezTo>
                  <a:cubicBezTo>
                    <a:pt x="3527" y="601"/>
                    <a:pt x="3253" y="358"/>
                    <a:pt x="2919" y="206"/>
                  </a:cubicBezTo>
                  <a:cubicBezTo>
                    <a:pt x="2668" y="69"/>
                    <a:pt x="2383" y="1"/>
                    <a:pt x="2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40;p73"/>
            <p:cNvSpPr/>
            <p:nvPr/>
          </p:nvSpPr>
          <p:spPr>
            <a:xfrm>
              <a:off x="2171409" y="2187178"/>
              <a:ext cx="223384" cy="67744"/>
            </a:xfrm>
            <a:custGeom>
              <a:avLst/>
              <a:gdLst/>
              <a:ahLst/>
              <a:cxnLst/>
              <a:rect l="l" t="t" r="r" b="b"/>
              <a:pathLst>
                <a:path w="4013" h="1217" extrusionOk="0">
                  <a:moveTo>
                    <a:pt x="2097" y="0"/>
                  </a:moveTo>
                  <a:cubicBezTo>
                    <a:pt x="1702" y="0"/>
                    <a:pt x="1307" y="152"/>
                    <a:pt x="942" y="304"/>
                  </a:cubicBezTo>
                  <a:cubicBezTo>
                    <a:pt x="790" y="395"/>
                    <a:pt x="608" y="487"/>
                    <a:pt x="456" y="578"/>
                  </a:cubicBezTo>
                  <a:cubicBezTo>
                    <a:pt x="274" y="699"/>
                    <a:pt x="122" y="821"/>
                    <a:pt x="0" y="943"/>
                  </a:cubicBezTo>
                  <a:cubicBezTo>
                    <a:pt x="182" y="882"/>
                    <a:pt x="365" y="821"/>
                    <a:pt x="517" y="760"/>
                  </a:cubicBezTo>
                  <a:lnTo>
                    <a:pt x="1064" y="578"/>
                  </a:lnTo>
                  <a:cubicBezTo>
                    <a:pt x="1429" y="487"/>
                    <a:pt x="1763" y="395"/>
                    <a:pt x="2128" y="395"/>
                  </a:cubicBezTo>
                  <a:cubicBezTo>
                    <a:pt x="2187" y="390"/>
                    <a:pt x="2245" y="388"/>
                    <a:pt x="2304" y="388"/>
                  </a:cubicBezTo>
                  <a:cubicBezTo>
                    <a:pt x="2943" y="388"/>
                    <a:pt x="3567" y="687"/>
                    <a:pt x="4012" y="1216"/>
                  </a:cubicBezTo>
                  <a:cubicBezTo>
                    <a:pt x="3891" y="851"/>
                    <a:pt x="3617" y="517"/>
                    <a:pt x="3283" y="304"/>
                  </a:cubicBezTo>
                  <a:cubicBezTo>
                    <a:pt x="2948" y="91"/>
                    <a:pt x="2523" y="0"/>
                    <a:pt x="2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52;p73"/>
            <p:cNvSpPr/>
            <p:nvPr/>
          </p:nvSpPr>
          <p:spPr>
            <a:xfrm>
              <a:off x="2288969" y="3236240"/>
              <a:ext cx="287732" cy="459459"/>
            </a:xfrm>
            <a:custGeom>
              <a:avLst/>
              <a:gdLst/>
              <a:ahLst/>
              <a:cxnLst/>
              <a:rect l="l" t="t" r="r" b="b"/>
              <a:pathLst>
                <a:path w="5169" h="8254" extrusionOk="0">
                  <a:moveTo>
                    <a:pt x="1827" y="1"/>
                  </a:moveTo>
                  <a:cubicBezTo>
                    <a:pt x="1674" y="1"/>
                    <a:pt x="1261" y="370"/>
                    <a:pt x="153" y="2204"/>
                  </a:cubicBezTo>
                  <a:cubicBezTo>
                    <a:pt x="1" y="5669"/>
                    <a:pt x="3253" y="8253"/>
                    <a:pt x="3253" y="8253"/>
                  </a:cubicBezTo>
                  <a:lnTo>
                    <a:pt x="5168" y="4545"/>
                  </a:lnTo>
                  <a:lnTo>
                    <a:pt x="1794" y="1505"/>
                  </a:lnTo>
                  <a:lnTo>
                    <a:pt x="1916" y="168"/>
                  </a:lnTo>
                  <a:cubicBezTo>
                    <a:pt x="1916" y="168"/>
                    <a:pt x="1931" y="1"/>
                    <a:pt x="1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53;p73"/>
            <p:cNvSpPr/>
            <p:nvPr/>
          </p:nvSpPr>
          <p:spPr>
            <a:xfrm>
              <a:off x="2576652" y="3236240"/>
              <a:ext cx="299533" cy="459459"/>
            </a:xfrm>
            <a:custGeom>
              <a:avLst/>
              <a:gdLst/>
              <a:ahLst/>
              <a:cxnLst/>
              <a:rect l="l" t="t" r="r" b="b"/>
              <a:pathLst>
                <a:path w="5381" h="8254" extrusionOk="0">
                  <a:moveTo>
                    <a:pt x="3562" y="1"/>
                  </a:moveTo>
                  <a:cubicBezTo>
                    <a:pt x="3455" y="1"/>
                    <a:pt x="3465" y="168"/>
                    <a:pt x="3465" y="168"/>
                  </a:cubicBezTo>
                  <a:lnTo>
                    <a:pt x="3587" y="1505"/>
                  </a:lnTo>
                  <a:lnTo>
                    <a:pt x="0" y="4545"/>
                  </a:lnTo>
                  <a:lnTo>
                    <a:pt x="2128" y="8253"/>
                  </a:lnTo>
                  <a:cubicBezTo>
                    <a:pt x="2128" y="8253"/>
                    <a:pt x="5380" y="5669"/>
                    <a:pt x="5228" y="2204"/>
                  </a:cubicBezTo>
                  <a:cubicBezTo>
                    <a:pt x="4138" y="370"/>
                    <a:pt x="3721" y="1"/>
                    <a:pt x="3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726"/>
            <a:ext cx="8001000" cy="838200"/>
          </a:xfrm>
        </p:spPr>
        <p:txBody>
          <a:bodyPr/>
          <a:lstStyle/>
          <a:p>
            <a:pPr lvl="0"/>
            <a:r>
              <a:rPr lang="ro-RO" sz="3200" dirty="0">
                <a:solidFill>
                  <a:schemeClr val="bg1">
                    <a:lumMod val="10000"/>
                  </a:schemeClr>
                </a:solidFill>
                <a:latin typeface="Nyala" pitchFamily="2" charset="0"/>
              </a:rPr>
              <a:t>CONSORȚIU PENTRU ÎNVĂȚĂMÂNT - DUAL MARAMUREȘ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8595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b="1" dirty="0">
                <a:latin typeface="Nyala" pitchFamily="2" charset="0"/>
              </a:rPr>
              <a:t>	Liceul Tehnologic de Transporturi Auto Baia Sprie </a:t>
            </a:r>
            <a:r>
              <a:rPr lang="ro-RO" sz="2400" dirty="0">
                <a:latin typeface="Nyala" pitchFamily="2" charset="0"/>
              </a:rPr>
              <a:t>este una d</a:t>
            </a:r>
            <a:r>
              <a:rPr lang="en-US" sz="2400" dirty="0" err="1">
                <a:latin typeface="Nyala" pitchFamily="2" charset="0"/>
              </a:rPr>
              <a:t>intre</a:t>
            </a:r>
            <a:r>
              <a:rPr lang="en-US" sz="2400" dirty="0">
                <a:latin typeface="Nyala" pitchFamily="2" charset="0"/>
              </a:rPr>
              <a:t> </a:t>
            </a:r>
            <a:r>
              <a:rPr lang="en-US" sz="2400" dirty="0" err="1">
                <a:latin typeface="Nyala" pitchFamily="2" charset="0"/>
              </a:rPr>
              <a:t>uni</a:t>
            </a:r>
            <a:r>
              <a:rPr lang="ro-RO" sz="2400" dirty="0">
                <a:latin typeface="Nyala" pitchFamily="2" charset="0"/>
              </a:rPr>
              <a:t>tăț</a:t>
            </a:r>
            <a:r>
              <a:rPr lang="en-US" sz="2400" dirty="0" err="1">
                <a:latin typeface="Nyala" pitchFamily="2" charset="0"/>
              </a:rPr>
              <a:t>ile</a:t>
            </a:r>
            <a:r>
              <a:rPr lang="en-US" sz="2400" dirty="0">
                <a:latin typeface="Nyala" pitchFamily="2" charset="0"/>
              </a:rPr>
              <a:t> </a:t>
            </a:r>
            <a:r>
              <a:rPr lang="ro-RO" sz="2400" dirty="0">
                <a:latin typeface="Nyala" pitchFamily="2" charset="0"/>
              </a:rPr>
              <a:t>ș</a:t>
            </a:r>
            <a:r>
              <a:rPr lang="en-US" sz="2400" dirty="0">
                <a:latin typeface="Nyala" pitchFamily="2" charset="0"/>
              </a:rPr>
              <a:t>co</a:t>
            </a:r>
            <a:r>
              <a:rPr lang="ro-RO" sz="2400" dirty="0">
                <a:latin typeface="Nyala" pitchFamily="2" charset="0"/>
              </a:rPr>
              <a:t>la</a:t>
            </a:r>
            <a:r>
              <a:rPr lang="en-US" sz="2400" dirty="0">
                <a:latin typeface="Nyala" pitchFamily="2" charset="0"/>
              </a:rPr>
              <a:t>re </a:t>
            </a:r>
            <a:r>
              <a:rPr lang="ro-RO" sz="2400" dirty="0">
                <a:latin typeface="Nyala" pitchFamily="2" charset="0"/>
              </a:rPr>
              <a:t>partenere în implementarea proiectului pentru învățământ dual din județul Maramureș, proiect al Consiliului Județean Maramureș alături de Universitatea De Vest „Vasile Goldiș” din Arad, și agenții economici </a:t>
            </a:r>
            <a:r>
              <a:rPr lang="ro-RO" sz="2400" b="1" dirty="0">
                <a:latin typeface="Nyala" pitchFamily="2" charset="0"/>
              </a:rPr>
              <a:t>Universal Alloy Corporation Europe SRL</a:t>
            </a:r>
            <a:r>
              <a:rPr lang="ro-RO" sz="2400" dirty="0">
                <a:latin typeface="Nyala" pitchFamily="2" charset="0"/>
              </a:rPr>
              <a:t>, Aramis Invest SRL și Eaton Electro-Producție SRL.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50" y="285750"/>
            <a:ext cx="7717500" cy="990601"/>
          </a:xfrm>
        </p:spPr>
        <p:txBody>
          <a:bodyPr/>
          <a:lstStyle/>
          <a:p>
            <a:r>
              <a:rPr lang="ro-RO" sz="2800" dirty="0">
                <a:solidFill>
                  <a:schemeClr val="bg1">
                    <a:lumMod val="10000"/>
                  </a:schemeClr>
                </a:solidFill>
                <a:latin typeface="Nyala" pitchFamily="2" charset="0"/>
              </a:rPr>
              <a:t>CAMPUS PENTRU ÎNVĂȚĂMÂNT - DUAL MARAMUREȘ</a:t>
            </a:r>
            <a:endParaRPr lang="en-US" dirty="0">
              <a:latin typeface="Nyala" pitchFamily="2" charset="0"/>
            </a:endParaRPr>
          </a:p>
        </p:txBody>
      </p:sp>
      <p:pic>
        <p:nvPicPr>
          <p:cNvPr id="1026" name="Picture 2" descr="C:\Users\user\Desktop\campus-1-1024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00150"/>
            <a:ext cx="8763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9551"/>
            <a:ext cx="8763000" cy="533399"/>
          </a:xfrm>
        </p:spPr>
        <p:txBody>
          <a:bodyPr/>
          <a:lstStyle/>
          <a:p>
            <a:r>
              <a:rPr lang="ro-RO" sz="3200" dirty="0">
                <a:solidFill>
                  <a:schemeClr val="bg1">
                    <a:lumMod val="10000"/>
                  </a:schemeClr>
                </a:solidFill>
                <a:latin typeface="Nyala" pitchFamily="2" charset="0"/>
              </a:rPr>
              <a:t>BENEFICII ALE ÎNVĂȚĂMÂNTULUI - DUAL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Nyala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840521"/>
            <a:ext cx="8153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dirty="0">
                <a:latin typeface="Nyala" pitchFamily="2" charset="0"/>
              </a:rPr>
              <a:t>- Bursă profesională lunară de minim 600 lei, care poate ajunge la 1100 lei în 3 ani;</a:t>
            </a:r>
          </a:p>
          <a:p>
            <a:pPr algn="just">
              <a:buFontTx/>
              <a:buChar char="-"/>
            </a:pPr>
            <a:r>
              <a:rPr lang="ro-RO" sz="2400" dirty="0">
                <a:latin typeface="Nyala" pitchFamily="2" charset="0"/>
              </a:rPr>
              <a:t> Acces suplimentar la bursele sociale și bursele de performanță;</a:t>
            </a:r>
          </a:p>
          <a:p>
            <a:pPr algn="just">
              <a:buFontTx/>
              <a:buChar char="-"/>
            </a:pPr>
            <a:r>
              <a:rPr lang="ro-RO" sz="2400" dirty="0">
                <a:latin typeface="Nyala" pitchFamily="2" charset="0"/>
              </a:rPr>
              <a:t> Contract garantat cu un agent economic de renume internațional: </a:t>
            </a:r>
            <a:r>
              <a:rPr lang="ro-RO" sz="2400" b="1" dirty="0">
                <a:latin typeface="Nyala" pitchFamily="2" charset="0"/>
              </a:rPr>
              <a:t>UACEurope S.R.L</a:t>
            </a:r>
            <a:r>
              <a:rPr lang="ro-RO" sz="2400" dirty="0">
                <a:latin typeface="Nyala" pitchFamily="2" charset="0"/>
              </a:rPr>
              <a:t>., </a:t>
            </a:r>
            <a:r>
              <a:rPr lang="ro-RO" sz="2400" b="1" dirty="0">
                <a:latin typeface="Nyala" pitchFamily="2" charset="0"/>
              </a:rPr>
              <a:t>ATP Exodus Group;</a:t>
            </a:r>
          </a:p>
          <a:p>
            <a:pPr algn="just">
              <a:buFontTx/>
              <a:buChar char="-"/>
            </a:pPr>
            <a:r>
              <a:rPr lang="ro-RO" sz="2400" dirty="0">
                <a:latin typeface="Nyala" pitchFamily="2" charset="0"/>
              </a:rPr>
              <a:t> Formarea profesională la cei mai mari angajatori din Maramureș;</a:t>
            </a:r>
          </a:p>
          <a:p>
            <a:pPr algn="just">
              <a:buFontTx/>
              <a:buChar char="-"/>
            </a:pPr>
            <a:r>
              <a:rPr lang="ro-RO" sz="2400" dirty="0">
                <a:latin typeface="Nyala" pitchFamily="2" charset="0"/>
              </a:rPr>
              <a:t> Acces la un mediu profesional performant, cu înalte standarde de calitate;</a:t>
            </a:r>
          </a:p>
          <a:p>
            <a:pPr algn="just">
              <a:buFontTx/>
              <a:buChar char="-"/>
            </a:pPr>
            <a:r>
              <a:rPr lang="ro-RO" sz="2400" dirty="0">
                <a:latin typeface="Nyala" pitchFamily="2" charset="0"/>
              </a:rPr>
              <a:t> Posibilitatea dezvoltării unei cariere de succes prin angajarea în cadrul acestor companii.</a:t>
            </a:r>
          </a:p>
          <a:p>
            <a:endParaRPr lang="en-US" sz="2000" dirty="0">
              <a:latin typeface="Nyala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508527" y="1691752"/>
            <a:ext cx="8185361" cy="2573075"/>
          </a:xfrm>
        </p:spPr>
        <p:txBody>
          <a:bodyPr>
            <a:noAutofit/>
          </a:bodyPr>
          <a:lstStyle/>
          <a:p>
            <a:pPr algn="just"/>
            <a:r>
              <a:rPr lang="vi-VN" sz="1800" dirty="0">
                <a:latin typeface="+mj-lt"/>
              </a:rPr>
              <a:t>A început în 1995 cu importul și distribuția de piese pentru camioane, de atunci dezvoltându-</a:t>
            </a:r>
            <a:r>
              <a:rPr lang="ro-RO" sz="1800" dirty="0">
                <a:latin typeface="+mj-lt"/>
              </a:rPr>
              <a:t>s</a:t>
            </a:r>
            <a:r>
              <a:rPr lang="vi-VN" sz="1800" dirty="0">
                <a:latin typeface="+mj-lt"/>
              </a:rPr>
              <a:t>e continuu. </a:t>
            </a:r>
            <a:endParaRPr lang="ro-RO" sz="1800" dirty="0">
              <a:latin typeface="+mj-lt"/>
            </a:endParaRPr>
          </a:p>
          <a:p>
            <a:pPr algn="just"/>
            <a:r>
              <a:rPr lang="vi-VN" sz="1800" dirty="0">
                <a:latin typeface="+mj-lt"/>
              </a:rPr>
              <a:t>Azi, ofer</a:t>
            </a:r>
            <a:r>
              <a:rPr lang="ro-RO" sz="1800" dirty="0">
                <a:latin typeface="+mj-lt"/>
              </a:rPr>
              <a:t>ă</a:t>
            </a:r>
            <a:r>
              <a:rPr lang="vi-VN" sz="1800" dirty="0">
                <a:latin typeface="+mj-lt"/>
              </a:rPr>
              <a:t> o gamă complexă de produse și servicii pentru autovehicule, prin diviziile: </a:t>
            </a:r>
            <a:r>
              <a:rPr lang="vi-VN" sz="1800" b="1" dirty="0">
                <a:latin typeface="+mj-lt"/>
              </a:rPr>
              <a:t>ATP Automotive, ATP Motors </a:t>
            </a:r>
            <a:r>
              <a:rPr lang="vi-VN" sz="1800" dirty="0">
                <a:latin typeface="+mj-lt"/>
              </a:rPr>
              <a:t>și </a:t>
            </a:r>
            <a:r>
              <a:rPr lang="vi-VN" sz="1800" b="1" dirty="0">
                <a:latin typeface="+mj-lt"/>
              </a:rPr>
              <a:t>ATP Transit</a:t>
            </a:r>
            <a:r>
              <a:rPr lang="vi-VN" sz="1800" dirty="0">
                <a:latin typeface="+mj-lt"/>
              </a:rPr>
              <a:t>. </a:t>
            </a:r>
            <a:r>
              <a:rPr lang="vi-VN" sz="1800" b="1" dirty="0">
                <a:latin typeface="+mj-lt"/>
              </a:rPr>
              <a:t>ATP Automotive </a:t>
            </a:r>
            <a:r>
              <a:rPr lang="vi-VN" sz="1800" dirty="0">
                <a:latin typeface="+mj-lt"/>
              </a:rPr>
              <a:t>– acoperă o mare parte din grupele de produse europene ale producătorilor de camioane, remorci, semiremorci, microbuse, autocare, autobuse, autoturisme, comercializând piese ale unor branduri precum: </a:t>
            </a:r>
            <a:r>
              <a:rPr lang="vi-VN" sz="1800" b="1" dirty="0">
                <a:latin typeface="+mj-lt"/>
              </a:rPr>
              <a:t>DAF, Iveco, MAN, Mercedes, Renault, Scania, Volvo, Fliegl.</a:t>
            </a:r>
            <a:r>
              <a:rPr lang="vi-VN" sz="1800" dirty="0">
                <a:latin typeface="+mj-lt"/>
              </a:rPr>
              <a:t> </a:t>
            </a:r>
            <a:endParaRPr lang="ro-RO" sz="1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A4096-856B-448B-8DD1-16BFAB028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015" y="226750"/>
            <a:ext cx="4215873" cy="11174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E770FD-8347-4BF0-8184-2039AC810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85750"/>
            <a:ext cx="4215873" cy="11174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68C0A6-31D2-4964-89AF-C8AE05C7F392}"/>
              </a:ext>
            </a:extLst>
          </p:cNvPr>
          <p:cNvSpPr/>
          <p:nvPr/>
        </p:nvSpPr>
        <p:spPr>
          <a:xfrm>
            <a:off x="419100" y="1657350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800" dirty="0">
                <a:latin typeface="+mj-lt"/>
              </a:rPr>
              <a:t>Totodată, prin produsele de brand propriu, </a:t>
            </a:r>
            <a:r>
              <a:rPr lang="vi-VN" sz="1800" b="1" dirty="0">
                <a:latin typeface="+mj-lt"/>
              </a:rPr>
              <a:t>ATP Automotive</a:t>
            </a:r>
            <a:r>
              <a:rPr lang="vi-VN" sz="1800" dirty="0">
                <a:latin typeface="+mj-lt"/>
              </a:rPr>
              <a:t> își întărește poziția pe piața pieselor auto pentru camioane</a:t>
            </a:r>
            <a:r>
              <a:rPr lang="ro-RO" sz="1800" dirty="0">
                <a:latin typeface="+mj-lt"/>
              </a:rPr>
              <a:t>, </a:t>
            </a:r>
            <a:r>
              <a:rPr lang="vi-VN" sz="1800" dirty="0">
                <a:latin typeface="+mj-lt"/>
              </a:rPr>
              <a:t>atât pe plan intern, unde a</a:t>
            </a:r>
            <a:r>
              <a:rPr lang="ro-RO" sz="1800" dirty="0">
                <a:latin typeface="+mj-lt"/>
              </a:rPr>
              <a:t>u</a:t>
            </a:r>
            <a:r>
              <a:rPr lang="vi-VN" sz="1800" dirty="0">
                <a:latin typeface="+mj-lt"/>
              </a:rPr>
              <a:t> 32 de sucursale la nivel național, cât și pe plan extern, în Ungaria și Bulgaria.</a:t>
            </a:r>
            <a:endParaRPr lang="ro-RO" sz="18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800" b="1" dirty="0">
                <a:latin typeface="+mj-lt"/>
              </a:rPr>
              <a:t>ATP Motors</a:t>
            </a:r>
            <a:r>
              <a:rPr lang="vi-VN" sz="1800" dirty="0">
                <a:latin typeface="+mj-lt"/>
              </a:rPr>
              <a:t> – </a:t>
            </a:r>
            <a:r>
              <a:rPr lang="ro-RO" sz="1800" dirty="0">
                <a:latin typeface="+mj-lt"/>
              </a:rPr>
              <a:t>dispune de</a:t>
            </a:r>
            <a:r>
              <a:rPr lang="vi-VN" sz="1800" dirty="0">
                <a:latin typeface="+mj-lt"/>
              </a:rPr>
              <a:t> o largă paletă de servicii de tip consultanță, mentenanță, inspecții și reparații. De asemenea, </a:t>
            </a:r>
            <a:r>
              <a:rPr lang="vi-VN" sz="1800" b="1" dirty="0">
                <a:latin typeface="+mj-lt"/>
              </a:rPr>
              <a:t>ATP Motors </a:t>
            </a:r>
            <a:r>
              <a:rPr lang="vi-VN" sz="1800" dirty="0">
                <a:latin typeface="+mj-lt"/>
              </a:rPr>
              <a:t>este </a:t>
            </a:r>
            <a:r>
              <a:rPr lang="vi-VN" sz="1800" b="1" dirty="0">
                <a:latin typeface="+mj-lt"/>
              </a:rPr>
              <a:t>dealer autorizat Mercedes-Benz, Mazda, Opel, Suzuki, Iveco, MAN, Bosch, ZF Service</a:t>
            </a:r>
            <a:r>
              <a:rPr lang="vi-VN" sz="1800" dirty="0">
                <a:latin typeface="+mj-lt"/>
              </a:rPr>
              <a:t>, fiind locul în care </a:t>
            </a:r>
            <a:r>
              <a:rPr lang="ro-RO" sz="1800" dirty="0">
                <a:latin typeface="+mj-lt"/>
              </a:rPr>
              <a:t>se pot </a:t>
            </a:r>
            <a:r>
              <a:rPr lang="vi-VN" sz="1800" dirty="0">
                <a:latin typeface="+mj-lt"/>
              </a:rPr>
              <a:t>achiziționa sau</a:t>
            </a:r>
            <a:r>
              <a:rPr lang="ro-RO" sz="1800" dirty="0">
                <a:latin typeface="+mj-lt"/>
              </a:rPr>
              <a:t> se poate</a:t>
            </a:r>
            <a:r>
              <a:rPr lang="vi-VN" sz="1800" dirty="0">
                <a:latin typeface="+mj-lt"/>
              </a:rPr>
              <a:t> beneficia de servicii autorizate de mentenanță sau reparații</a:t>
            </a:r>
            <a:r>
              <a:rPr lang="ro-RO" sz="1800" dirty="0">
                <a:latin typeface="+mj-lt"/>
              </a:rPr>
              <a:t>;        </a:t>
            </a:r>
            <a:r>
              <a:rPr lang="ro-RO" sz="1600" dirty="0">
                <a:latin typeface="+mj-lt"/>
              </a:rPr>
              <a:t>      </a:t>
            </a:r>
            <a:r>
              <a:rPr lang="ro-RO" dirty="0">
                <a:latin typeface="+mj-lt"/>
              </a:rPr>
              <a:t>    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250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C2AAB7-7C95-4899-8D31-E6D8B60009AA}"/>
              </a:ext>
            </a:extLst>
          </p:cNvPr>
          <p:cNvSpPr/>
          <p:nvPr/>
        </p:nvSpPr>
        <p:spPr>
          <a:xfrm>
            <a:off x="533400" y="142875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800" dirty="0"/>
              <a:t>Sunt o companie dinamică, având obiective, standarde și un mediu de lucru aliniate nivelului european. Baza reușitei </a:t>
            </a:r>
            <a:r>
              <a:rPr lang="ro-RO" sz="1800" dirty="0"/>
              <a:t>lor</a:t>
            </a:r>
            <a:r>
              <a:rPr lang="vi-VN" sz="1800" dirty="0"/>
              <a:t> este o echipă cu un angajament real, orientată către comunicare optimă și dezvoltare continuă. </a:t>
            </a:r>
            <a:endParaRPr lang="ro-RO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800" dirty="0"/>
              <a:t>Este primul an în care se implică în susținerea invățământului profesional dual și suntem onorați de a face acest pas împreună cu noi. </a:t>
            </a:r>
            <a:endParaRPr lang="en-US" sz="1800" dirty="0"/>
          </a:p>
          <a:p>
            <a:pPr algn="just"/>
            <a:endParaRPr lang="ro-RO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800" dirty="0"/>
              <a:t>Obiectivul de viitor va rămâne același: </a:t>
            </a:r>
            <a:r>
              <a:rPr lang="vi-VN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generarea valorii prin efort susținut și punerea satisfacției clientului pe primul plan</a:t>
            </a:r>
            <a:r>
              <a:rPr lang="vi-VN" sz="1800" dirty="0"/>
              <a:t>.</a:t>
            </a:r>
            <a:endParaRPr lang="ro-RO" sz="1800" dirty="0"/>
          </a:p>
          <a:p>
            <a:pPr algn="just"/>
            <a:endParaRPr lang="ro-RO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490F2-B378-47F9-A5AA-93970CFE4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3350"/>
            <a:ext cx="3657600" cy="9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2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ad5d173-6784-4a3b-9f7d-435e4d3c8f53.jpg">
            <a:extLst>
              <a:ext uri="{FF2B5EF4-FFF2-40B4-BE49-F238E27FC236}">
                <a16:creationId xmlns:a16="http://schemas.microsoft.com/office/drawing/2014/main" id="{2C062F83-F513-45E5-94E9-1AB72A64C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24" y="2728580"/>
            <a:ext cx="3508999" cy="2414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AF597-AE3A-491E-A973-8E3F53B8D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33350"/>
            <a:ext cx="3657600" cy="969484"/>
          </a:xfrm>
          <a:prstGeom prst="rect">
            <a:avLst/>
          </a:prstGeom>
        </p:spPr>
      </p:pic>
      <p:pic>
        <p:nvPicPr>
          <p:cNvPr id="4" name="Picture 3" descr="9fec3acd-62d7-4f50-be7a-33e97dd0f4da.jpg">
            <a:extLst>
              <a:ext uri="{FF2B5EF4-FFF2-40B4-BE49-F238E27FC236}">
                <a16:creationId xmlns:a16="http://schemas.microsoft.com/office/drawing/2014/main" id="{2FEA1E1A-8B0E-4665-8553-E904C645F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504950"/>
            <a:ext cx="4462057" cy="2971800"/>
          </a:xfrm>
          <a:prstGeom prst="rect">
            <a:avLst/>
          </a:prstGeom>
        </p:spPr>
      </p:pic>
      <p:pic>
        <p:nvPicPr>
          <p:cNvPr id="6" name="Picture 5" descr="8b1f5ef6-a4e5-4214-beaa-9617203bd6c5.jpg">
            <a:extLst>
              <a:ext uri="{FF2B5EF4-FFF2-40B4-BE49-F238E27FC236}">
                <a16:creationId xmlns:a16="http://schemas.microsoft.com/office/drawing/2014/main" id="{39FC1411-E56F-495B-B173-FCF029EA7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68" y="163880"/>
            <a:ext cx="3505455" cy="233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00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546</TotalTime>
  <Words>872</Words>
  <Application>Microsoft Office PowerPoint</Application>
  <PresentationFormat>On-screen Show (16:9)</PresentationFormat>
  <Paragraphs>42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 Light</vt:lpstr>
      <vt:lpstr>Hammersmith One</vt:lpstr>
      <vt:lpstr>Lucida Sans Unicode</vt:lpstr>
      <vt:lpstr>Manjari</vt:lpstr>
      <vt:lpstr>Nyala</vt:lpstr>
      <vt:lpstr>Verdana</vt:lpstr>
      <vt:lpstr>Wingdings 2</vt:lpstr>
      <vt:lpstr>Wingdings 3</vt:lpstr>
      <vt:lpstr>Concourse</vt:lpstr>
      <vt:lpstr>Liceul Tehnologic de Transporturi Auto Baia Sprie OFERTA EDUCAȚIONALĂ An școlar 2024-2025  </vt:lpstr>
      <vt:lpstr>PowerPoint Presentation</vt:lpstr>
      <vt:lpstr>CONSORȚIU PENTRU ÎNVĂȚĂMÂNT - DUAL MARAMUREȘ</vt:lpstr>
      <vt:lpstr>CAMPUS PENTRU ÎNVĂȚĂMÂNT - DUAL MARAMUREȘ</vt:lpstr>
      <vt:lpstr>BENEFICII ALE ÎNVĂȚĂMÂNTULUI - DUAL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Education  Pack for Students</dc:title>
  <dc:creator>Dell1</dc:creator>
  <cp:lastModifiedBy>user</cp:lastModifiedBy>
  <cp:revision>58</cp:revision>
  <dcterms:modified xsi:type="dcterms:W3CDTF">2024-04-06T20:17:16Z</dcterms:modified>
</cp:coreProperties>
</file>